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y="5143500" cx="9144000"/>
  <p:notesSz cx="6858000" cy="9144000"/>
  <p:embeddedFontLst>
    <p:embeddedFont>
      <p:font typeface="Raleway"/>
      <p:regular r:id="rId78"/>
      <p:bold r:id="rId79"/>
      <p:italic r:id="rId80"/>
      <p:boldItalic r:id="rId81"/>
    </p:embeddedFont>
    <p:embeddedFont>
      <p:font typeface="Yellowtail"/>
      <p:regular r:id="rId82"/>
    </p:embeddedFont>
    <p:embeddedFont>
      <p:font typeface="Lobster"/>
      <p:regular r:id="rId83"/>
    </p:embeddedFont>
    <p:embeddedFont>
      <p:font typeface="Lato"/>
      <p:regular r:id="rId84"/>
      <p:bold r:id="rId85"/>
      <p:italic r:id="rId86"/>
      <p:boldItalic r:id="rId87"/>
    </p:embeddedFont>
    <p:embeddedFont>
      <p:font typeface="Cinzel"/>
      <p:regular r:id="rId88"/>
      <p:bold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B5B9A8FD-D816-4523-9B31-D3D7BC89C30C}">
  <a:tblStyle styleId="{B5B9A8FD-D816-4523-9B31-D3D7BC89C30C}" styleName="Table_0"/>
  <a:tblStyle styleId="{1494D167-54ED-42D6-9066-8E83FDA8D962}" styleName="Table_1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Lato-regular.fntdata"/><Relationship Id="rId83" Type="http://schemas.openxmlformats.org/officeDocument/2006/relationships/font" Target="fonts/Lobster-regular.fntdata"/><Relationship Id="rId42" Type="http://schemas.openxmlformats.org/officeDocument/2006/relationships/slide" Target="slides/slide37.xml"/><Relationship Id="rId86" Type="http://schemas.openxmlformats.org/officeDocument/2006/relationships/font" Target="fonts/Lato-italic.fntdata"/><Relationship Id="rId41" Type="http://schemas.openxmlformats.org/officeDocument/2006/relationships/slide" Target="slides/slide36.xml"/><Relationship Id="rId85" Type="http://schemas.openxmlformats.org/officeDocument/2006/relationships/font" Target="fonts/Lato-bold.fntdata"/><Relationship Id="rId44" Type="http://schemas.openxmlformats.org/officeDocument/2006/relationships/slide" Target="slides/slide39.xml"/><Relationship Id="rId88" Type="http://schemas.openxmlformats.org/officeDocument/2006/relationships/font" Target="fonts/Cinzel-regular.fntdata"/><Relationship Id="rId43" Type="http://schemas.openxmlformats.org/officeDocument/2006/relationships/slide" Target="slides/slide38.xml"/><Relationship Id="rId87" Type="http://schemas.openxmlformats.org/officeDocument/2006/relationships/font" Target="fonts/Lato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Cinzel-bold.fntdata"/><Relationship Id="rId80" Type="http://schemas.openxmlformats.org/officeDocument/2006/relationships/font" Target="fonts/Raleway-italic.fntdata"/><Relationship Id="rId82" Type="http://schemas.openxmlformats.org/officeDocument/2006/relationships/font" Target="fonts/Yellowtail-regular.fntdata"/><Relationship Id="rId81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Raleway-bold.fntdata"/><Relationship Id="rId34" Type="http://schemas.openxmlformats.org/officeDocument/2006/relationships/slide" Target="slides/slide29.xml"/><Relationship Id="rId78" Type="http://schemas.openxmlformats.org/officeDocument/2006/relationships/font" Target="fonts/Raleway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 everyone this is team-2, &lt;intro teammates&gt;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 Profile Page editing, and Message Page Sending msg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OAuth is an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authorization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protocol,this is the standard for third party authentication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http://meet-cute.me:3000/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After assiduous hard-working,  We finally achieved almost 50% percent of our work. Gautam: bs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(need spreadsheet of bugs, valid/invalid cases, equivalence classes) even if we didn't write tests,</a:t>
            </a:r>
            <a:b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demonstrate we know what is needed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950">
                <a:solidFill>
                  <a:srgbClr val="444444"/>
                </a:solidFill>
                <a:highlight>
                  <a:srgbClr val="F8F8F8"/>
                </a:highlight>
                <a:latin typeface="Verdana"/>
                <a:ea typeface="Verdana"/>
                <a:cs typeface="Verdana"/>
                <a:sym typeface="Verdana"/>
              </a:rPr>
              <a:t>chai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Plz don’t change it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After assiduous hard-working,  We finally achieved almost 50% percent of our work. Gautam: bs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(need spreadsheet of bugs, valid/invalid cases, equivalence classes) even if we didn't write tests,</a:t>
            </a:r>
            <a:br>
              <a:rPr lang="en"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demonstrate we know what is needed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http://meet-cute.me:3000/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 Profile Page editing, and Message Page Sending msg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95275" lvl="0" marL="45720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rgbClr val="333333"/>
              </a:buClr>
              <a:buSzPct val="95454"/>
              <a:buAutoNum type="arabicPeriod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The client sends a request to the server to run the method in a secure environment, just like an AJAX request would work</a:t>
            </a:r>
          </a:p>
          <a:p>
            <a:pPr indent="-295275" lvl="0" marL="45720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rgbClr val="333333"/>
              </a:buClr>
              <a:buSzPct val="95454"/>
              <a:buAutoNum type="arabicPeriod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A simulation of the method runs directly on the client to attempt to predict the outcome of the server call using the available information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Method only takes the toUserId and the text, and always sends it from the logged in user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There are ways to limit this type of exposure, such as multi-factor authentication or simply rerequesting the password on each login.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279286"/>
                </a:solidFill>
                <a:highlight>
                  <a:srgbClr val="F9F9F9"/>
                </a:highlight>
                <a:latin typeface="Verdana"/>
                <a:ea typeface="Verdana"/>
                <a:cs typeface="Verdana"/>
                <a:sym typeface="Verdana"/>
              </a:rPr>
              <a:t>Meteor.startup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r>
              <a:rPr lang="en" sz="1000">
                <a:solidFill>
                  <a:srgbClr val="279286"/>
                </a:solidFill>
                <a:highlight>
                  <a:srgbClr val="F9F9F9"/>
                </a:highlight>
                <a:latin typeface="Verdana"/>
                <a:ea typeface="Verdana"/>
                <a:cs typeface="Verdana"/>
                <a:sym typeface="Verdana"/>
              </a:rPr>
              <a:t>BrowserPolicy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6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3"/>
            <a:ext cx="2808000" cy="2806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0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7.png"/><Relationship Id="rId4" Type="http://schemas.openxmlformats.org/officeDocument/2006/relationships/image" Target="../media/image06.png"/><Relationship Id="rId11" Type="http://schemas.openxmlformats.org/officeDocument/2006/relationships/image" Target="../media/image08.png"/><Relationship Id="rId10" Type="http://schemas.openxmlformats.org/officeDocument/2006/relationships/image" Target="../media/image00.png"/><Relationship Id="rId12" Type="http://schemas.openxmlformats.org/officeDocument/2006/relationships/image" Target="../media/image05.png"/><Relationship Id="rId9" Type="http://schemas.openxmlformats.org/officeDocument/2006/relationships/image" Target="../media/image01.png"/><Relationship Id="rId5" Type="http://schemas.openxmlformats.org/officeDocument/2006/relationships/image" Target="../media/image03.png"/><Relationship Id="rId6" Type="http://schemas.openxmlformats.org/officeDocument/2006/relationships/image" Target="../media/image26.png"/><Relationship Id="rId7" Type="http://schemas.openxmlformats.org/officeDocument/2006/relationships/image" Target="../media/image04.png"/><Relationship Id="rId8" Type="http://schemas.openxmlformats.org/officeDocument/2006/relationships/image" Target="../media/image0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meet-cute.me:3000/" TargetMode="External"/><Relationship Id="rId4" Type="http://schemas.openxmlformats.org/officeDocument/2006/relationships/hyperlink" Target="http://gautambhat.github.io/meetcute-doc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hyperlink" Target="http://www.seleniumhq.org/" TargetMode="External"/><Relationship Id="rId5" Type="http://schemas.openxmlformats.org/officeDocument/2006/relationships/hyperlink" Target="http://webdriver.io/" TargetMode="External"/><Relationship Id="rId6" Type="http://schemas.openxmlformats.org/officeDocument/2006/relationships/image" Target="../media/image21.png"/><Relationship Id="rId7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9.png"/><Relationship Id="rId4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2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9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en.wikipedia.org/wiki/OAuth" TargetMode="External"/><Relationship Id="rId4" Type="http://schemas.openxmlformats.org/officeDocument/2006/relationships/hyperlink" Target="http://stackoverflow.com/questions/4727226/on-a-high-level-how-does-oauth-2-work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74C3C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                 </a:t>
            </a:r>
            <a:r>
              <a:rPr b="0" lang="en" sz="6000">
                <a:solidFill>
                  <a:srgbClr val="ECF0F1"/>
                </a:solidFill>
                <a:latin typeface="Yellowtail"/>
                <a:ea typeface="Yellowtail"/>
                <a:cs typeface="Yellowtail"/>
                <a:sym typeface="Yellowtail"/>
              </a:rPr>
              <a:t>MeetCute</a:t>
            </a:r>
            <a:r>
              <a:rPr b="0" lang="en" sz="6000">
                <a:solidFill>
                  <a:srgbClr val="ECF0F1"/>
                </a:solidFill>
                <a:latin typeface="Lobster"/>
                <a:ea typeface="Lobster"/>
                <a:cs typeface="Lobster"/>
                <a:sym typeface="Lobster"/>
              </a:rPr>
              <a:t>;)</a:t>
            </a:r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2371716" y="33052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Final Presentation!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74C3C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Implementation Details</a:t>
            </a:r>
          </a:p>
        </p:txBody>
      </p:sp>
      <p:sp>
        <p:nvSpPr>
          <p:cNvPr id="133" name="Shape 133"/>
          <p:cNvSpPr txBox="1"/>
          <p:nvPr>
            <p:ph idx="1" type="subTitle"/>
          </p:nvPr>
        </p:nvSpPr>
        <p:spPr>
          <a:xfrm>
            <a:off x="2371716" y="33052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Gautam</a:t>
            </a:r>
          </a:p>
        </p:txBody>
      </p:sp>
      <p:sp>
        <p:nvSpPr>
          <p:cNvPr id="134" name="Shape 134"/>
          <p:cNvSpPr txBox="1"/>
          <p:nvPr>
            <p:ph type="ctrTitle"/>
          </p:nvPr>
        </p:nvSpPr>
        <p:spPr>
          <a:xfrm>
            <a:off x="384325" y="567825"/>
            <a:ext cx="1466100" cy="59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en" sz="2400">
                <a:solidFill>
                  <a:srgbClr val="ECF0F1"/>
                </a:solidFill>
                <a:latin typeface="Yellowtail"/>
                <a:ea typeface="Yellowtail"/>
                <a:cs typeface="Yellowtail"/>
                <a:sym typeface="Yellowtail"/>
              </a:rPr>
              <a:t>MeetCute</a:t>
            </a:r>
            <a:r>
              <a:rPr b="0" lang="en" sz="2400">
                <a:solidFill>
                  <a:srgbClr val="ECF0F1"/>
                </a:solidFill>
                <a:latin typeface="Lobster"/>
                <a:ea typeface="Lobster"/>
                <a:cs typeface="Lobster"/>
                <a:sym typeface="Lobster"/>
              </a:rPr>
              <a:t>;)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All the Tech!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Framework - Meteor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ReactJS, Node.JS, MongoDB, Blaze and Ember templates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Version Control - Git, Github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Documentation - JSDocs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Deployment - DigitalOcean, MeteorUp, nginx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Testing - Chimp (Selenium + WebdriverIO)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Communication - Slack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Progress Management - PivotalTracker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lack.png"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150" y="2495073"/>
            <a:ext cx="635399" cy="635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-Mark.png"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450" y="3962775"/>
            <a:ext cx="635399" cy="635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votal-Tracker-01.png" id="143" name="Shape 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850" y="2476475"/>
            <a:ext cx="672599" cy="672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ader.png" id="144" name="Shape 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750" y="557356"/>
            <a:ext cx="1934161" cy="67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mark-orange@2x.png" id="145" name="Shape 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2387" y="3317724"/>
            <a:ext cx="603525" cy="603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_Logo_Vertical_Blue-6321464d.png" id="146" name="Shape 1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2325" y="3317725"/>
            <a:ext cx="1457000" cy="145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dejs-new-pantone-black.png" id="147" name="Shape 1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41063" y="447387"/>
            <a:ext cx="1247112" cy="763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27px-MongoDB-Logo.svg.png" id="148" name="Shape 1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00" y="1419625"/>
            <a:ext cx="2341655" cy="63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act.png" id="149" name="Shape 1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92750" y="493062"/>
            <a:ext cx="672600" cy="67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teor.png" id="150" name="Shape 1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44938" y="493064"/>
            <a:ext cx="851929" cy="6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Meteor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26769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Full-Stack Javascript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Application Server : Node.JS, MongoDB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Web browser : ReactJS, MiniMongo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Real-time collaboration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Data on the wire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Browser and server exchanging JSON data, not HTML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Reduces development time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Great for agile,  start-up environment!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Database Design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5906512" y="3111150"/>
            <a:ext cx="2617800" cy="1617900"/>
          </a:xfrm>
          <a:prstGeom prst="rect">
            <a:avLst/>
          </a:prstGeom>
          <a:noFill/>
          <a:ln cap="flat" cmpd="sng" w="9525">
            <a:solidFill>
              <a:srgbClr val="E74C3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	</a:t>
            </a:r>
            <a:r>
              <a:rPr lang="en" sz="1200">
                <a:solidFill>
                  <a:srgbClr val="6AA84F"/>
                </a:solidFill>
              </a:rPr>
              <a:t>_id 		: BSON Object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	</a:t>
            </a:r>
            <a:r>
              <a:rPr lang="en" sz="1200">
                <a:solidFill>
                  <a:srgbClr val="01579B"/>
                </a:solidFill>
              </a:rPr>
              <a:t>userId 	: String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	serviceId 	: String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	service 	: String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	type 		: String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	createdAt 	: Date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}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5906500" y="1006200"/>
            <a:ext cx="2617800" cy="1617900"/>
          </a:xfrm>
          <a:prstGeom prst="rect">
            <a:avLst/>
          </a:prstGeom>
          <a:noFill/>
          <a:ln cap="flat" cmpd="sng" w="9525">
            <a:solidFill>
              <a:srgbClr val="E74C3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	</a:t>
            </a:r>
            <a:r>
              <a:rPr lang="en" sz="1200">
                <a:solidFill>
                  <a:srgbClr val="A64D79"/>
                </a:solidFill>
              </a:rPr>
              <a:t>_id		: BSON Object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	text 		: String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	</a:t>
            </a:r>
            <a:r>
              <a:rPr lang="en" sz="1200">
                <a:solidFill>
                  <a:srgbClr val="01579B"/>
                </a:solidFill>
              </a:rPr>
              <a:t>fromId		: String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1579B"/>
                </a:solidFill>
              </a:rPr>
              <a:t>	toId		: String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	</a:t>
            </a:r>
            <a:r>
              <a:rPr lang="en" sz="1200">
                <a:solidFill>
                  <a:srgbClr val="6AA84F"/>
                </a:solidFill>
              </a:rPr>
              <a:t>ImgId		: BSON Object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	createdAt 	: Date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}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2788800" y="2920075"/>
            <a:ext cx="2617800" cy="1802100"/>
          </a:xfrm>
          <a:prstGeom prst="rect">
            <a:avLst/>
          </a:prstGeom>
          <a:noFill/>
          <a:ln cap="flat" cmpd="sng" w="9525">
            <a:solidFill>
              <a:srgbClr val="E74C3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	_id		: BSON Object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	</a:t>
            </a:r>
            <a:r>
              <a:rPr lang="en" sz="1200">
                <a:solidFill>
                  <a:srgbClr val="A64D79"/>
                </a:solidFill>
              </a:rPr>
              <a:t>newMId	: BSON Object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	numMsg	: Integer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	</a:t>
            </a:r>
            <a:r>
              <a:rPr lang="en" sz="1200">
                <a:solidFill>
                  <a:srgbClr val="01579B"/>
                </a:solidFill>
              </a:rPr>
              <a:t>UId1		: BSON Object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1579B"/>
                </a:solidFill>
              </a:rPr>
              <a:t>	UId2		: BSON Object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	createdAt	: Date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	updatedAt	: Date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}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2788800" y="1394400"/>
            <a:ext cx="2617800" cy="1275900"/>
          </a:xfrm>
          <a:prstGeom prst="rect">
            <a:avLst/>
          </a:prstGeom>
          <a:noFill/>
          <a:ln cap="flat" cmpd="sng" w="9525">
            <a:solidFill>
              <a:srgbClr val="E74C3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	</a:t>
            </a:r>
            <a:r>
              <a:rPr lang="en" sz="1200">
                <a:solidFill>
                  <a:srgbClr val="01579B"/>
                </a:solidFill>
              </a:rPr>
              <a:t>_id		: BSON Object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	name 	: String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	dob 		: Date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	Intro		: String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}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2788800" y="1078200"/>
            <a:ext cx="16443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profile collection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2788800" y="2624100"/>
            <a:ext cx="22758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messageRoom collection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5919625" y="684025"/>
            <a:ext cx="24204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message collection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5906487" y="2794800"/>
            <a:ext cx="2223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 collection</a:t>
            </a:r>
          </a:p>
        </p:txBody>
      </p:sp>
      <p:cxnSp>
        <p:nvCxnSpPr>
          <p:cNvPr id="170" name="Shape 170"/>
          <p:cNvCxnSpPr/>
          <p:nvPr/>
        </p:nvCxnSpPr>
        <p:spPr>
          <a:xfrm flipH="1" rot="10800000">
            <a:off x="5261900" y="1723225"/>
            <a:ext cx="1144500" cy="13200"/>
          </a:xfrm>
          <a:prstGeom prst="straightConnector1">
            <a:avLst/>
          </a:prstGeom>
          <a:noFill/>
          <a:ln cap="flat" cmpd="sng" w="9525">
            <a:solidFill>
              <a:srgbClr val="27C7BD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171" name="Shape 171"/>
          <p:cNvCxnSpPr/>
          <p:nvPr/>
        </p:nvCxnSpPr>
        <p:spPr>
          <a:xfrm>
            <a:off x="5301350" y="1762725"/>
            <a:ext cx="1118100" cy="1841700"/>
          </a:xfrm>
          <a:prstGeom prst="straightConnector1">
            <a:avLst/>
          </a:prstGeom>
          <a:noFill/>
          <a:ln cap="flat" cmpd="sng" w="9525">
            <a:solidFill>
              <a:srgbClr val="27C7BD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172" name="Shape 172"/>
          <p:cNvCxnSpPr/>
          <p:nvPr/>
        </p:nvCxnSpPr>
        <p:spPr>
          <a:xfrm flipH="1">
            <a:off x="5274950" y="1394400"/>
            <a:ext cx="1157700" cy="2065200"/>
          </a:xfrm>
          <a:prstGeom prst="straightConnector1">
            <a:avLst/>
          </a:prstGeom>
          <a:noFill/>
          <a:ln cap="flat" cmpd="sng" w="9525">
            <a:solidFill>
              <a:srgbClr val="27C7BD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173" name="Shape 173"/>
          <p:cNvCxnSpPr/>
          <p:nvPr/>
        </p:nvCxnSpPr>
        <p:spPr>
          <a:xfrm>
            <a:off x="5288200" y="1736425"/>
            <a:ext cx="1104900" cy="157800"/>
          </a:xfrm>
          <a:prstGeom prst="straightConnector1">
            <a:avLst/>
          </a:prstGeom>
          <a:noFill/>
          <a:ln cap="flat" cmpd="sng" w="9525">
            <a:solidFill>
              <a:srgbClr val="27C7BD"/>
            </a:solidFill>
            <a:prstDash val="solid"/>
            <a:round/>
            <a:headEnd len="lg" w="lg" type="triangle"/>
            <a:tailEnd len="lg" w="lg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Facebook login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2410100" y="1275999"/>
            <a:ext cx="6321600" cy="332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Facebook login uses OAuth 2.0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242729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MeetCute</a:t>
            </a:r>
            <a:r>
              <a:rPr lang="en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registers with </a:t>
            </a:r>
            <a:r>
              <a:rPr lang="en" sz="1400">
                <a:solidFill>
                  <a:srgbClr val="242729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Facebook</a:t>
            </a:r>
            <a:r>
              <a:rPr lang="en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and obtains a Secret and an ID.</a:t>
            </a:r>
          </a:p>
          <a:p>
            <a:pPr indent="-317500" lvl="0" marL="749300">
              <a:spcBef>
                <a:spcPts val="0"/>
              </a:spcBef>
              <a:spcAft>
                <a:spcPts val="1700"/>
              </a:spcAft>
              <a:buClr>
                <a:srgbClr val="242729"/>
              </a:buClr>
              <a:buSzPct val="100000"/>
              <a:buFont typeface="Arial"/>
              <a:buAutoNum type="arabicPeriod"/>
            </a:pPr>
            <a:r>
              <a:rPr lang="en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When </a:t>
            </a:r>
            <a:r>
              <a:rPr b="1" lang="en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en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tells </a:t>
            </a:r>
            <a:r>
              <a:rPr lang="en" sz="1400">
                <a:solidFill>
                  <a:srgbClr val="242729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MeetCute </a:t>
            </a:r>
            <a:r>
              <a:rPr lang="en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access </a:t>
            </a:r>
            <a:r>
              <a:rPr lang="en" sz="1400">
                <a:solidFill>
                  <a:srgbClr val="242729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Facebook</a:t>
            </a:r>
            <a:r>
              <a:rPr lang="en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en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sent to </a:t>
            </a:r>
            <a:r>
              <a:rPr lang="en" sz="1400">
                <a:solidFill>
                  <a:srgbClr val="242729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Facebook</a:t>
            </a:r>
            <a:r>
              <a:rPr lang="en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where she tells </a:t>
            </a:r>
            <a:r>
              <a:rPr lang="en" sz="1400">
                <a:solidFill>
                  <a:srgbClr val="242729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Facebook </a:t>
            </a:r>
            <a:r>
              <a:rPr lang="en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that she would indeed like to give </a:t>
            </a:r>
            <a:r>
              <a:rPr lang="en" sz="1400">
                <a:solidFill>
                  <a:srgbClr val="242729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MeetCute</a:t>
            </a:r>
            <a:r>
              <a:rPr lang="en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permissions to specific information.</a:t>
            </a:r>
          </a:p>
          <a:p>
            <a:pPr indent="-317500" lvl="0" marL="749300">
              <a:spcBef>
                <a:spcPts val="0"/>
              </a:spcBef>
              <a:spcAft>
                <a:spcPts val="1700"/>
              </a:spcAft>
              <a:buClr>
                <a:srgbClr val="242729"/>
              </a:buClr>
              <a:buSzPct val="100000"/>
              <a:buFont typeface="Arial"/>
              <a:buAutoNum type="arabicPeriod"/>
            </a:pPr>
            <a:r>
              <a:rPr lang="en" sz="1400">
                <a:solidFill>
                  <a:srgbClr val="242729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Facebook</a:t>
            </a:r>
            <a:r>
              <a:rPr lang="en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redirects </a:t>
            </a:r>
            <a:r>
              <a:rPr b="1" lang="en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en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back to </a:t>
            </a:r>
            <a:r>
              <a:rPr lang="en" sz="1400">
                <a:solidFill>
                  <a:srgbClr val="242729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MeetCute</a:t>
            </a:r>
            <a:r>
              <a:rPr lang="en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along with an Authorization Code.</a:t>
            </a:r>
          </a:p>
          <a:p>
            <a:pPr indent="-317500" lvl="0" marL="749300">
              <a:spcBef>
                <a:spcPts val="0"/>
              </a:spcBef>
              <a:spcAft>
                <a:spcPts val="1700"/>
              </a:spcAft>
              <a:buClr>
                <a:srgbClr val="242729"/>
              </a:buClr>
              <a:buSzPct val="100000"/>
              <a:buFont typeface="Arial"/>
              <a:buAutoNum type="arabicPeriod"/>
            </a:pPr>
            <a:r>
              <a:rPr lang="en" sz="1400">
                <a:solidFill>
                  <a:srgbClr val="242729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MeetCute</a:t>
            </a:r>
            <a:r>
              <a:rPr lang="en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then passes that Authorization Code along with its Secret back to </a:t>
            </a:r>
            <a:r>
              <a:rPr lang="en" sz="1400">
                <a:solidFill>
                  <a:srgbClr val="242729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Facebook</a:t>
            </a:r>
            <a:r>
              <a:rPr lang="en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 return for a Security Token.</a:t>
            </a:r>
          </a:p>
          <a:p>
            <a:pPr indent="-317500" lvl="0" marL="749300">
              <a:spcBef>
                <a:spcPts val="0"/>
              </a:spcBef>
              <a:spcAft>
                <a:spcPts val="1100"/>
              </a:spcAft>
              <a:buClr>
                <a:srgbClr val="242729"/>
              </a:buClr>
              <a:buSzPct val="100000"/>
              <a:buFont typeface="Arial"/>
              <a:buAutoNum type="arabicPeriod"/>
            </a:pPr>
            <a:r>
              <a:rPr lang="en" sz="1400">
                <a:solidFill>
                  <a:srgbClr val="242729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MeetCute</a:t>
            </a:r>
            <a:r>
              <a:rPr lang="en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then makes requests to </a:t>
            </a:r>
            <a:r>
              <a:rPr lang="en" sz="1400">
                <a:solidFill>
                  <a:srgbClr val="242729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Facebook</a:t>
            </a:r>
            <a:r>
              <a:rPr lang="en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on behalf of </a:t>
            </a:r>
            <a:r>
              <a:rPr b="1" lang="en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en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by bundling the Security Token along with requests.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Deploying on DigitalOcean</a:t>
            </a:r>
          </a:p>
        </p:txBody>
      </p:sp>
      <p:pic>
        <p:nvPicPr>
          <p:cNvPr descr="Screen Shot 2016-12-12 at 5.17.44 PM.png"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50" y="1211350"/>
            <a:ext cx="7978561" cy="36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Documentation Generation</a:t>
            </a:r>
          </a:p>
        </p:txBody>
      </p:sp>
      <p:pic>
        <p:nvPicPr>
          <p:cNvPr descr="Screen Shot 2016-12-12 at 6.59.45 PM.png"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399" y="1284574"/>
            <a:ext cx="6448449" cy="286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Documentation Generation</a:t>
            </a:r>
          </a:p>
        </p:txBody>
      </p:sp>
      <p:pic>
        <p:nvPicPr>
          <p:cNvPr descr="Screen Shot 2016-12-12 at 5.15.02 PM.png"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49" y="1124950"/>
            <a:ext cx="6321601" cy="395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Demo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03" name="Shape 203"/>
          <p:cNvSpPr txBox="1"/>
          <p:nvPr>
            <p:ph idx="2" type="body"/>
          </p:nvPr>
        </p:nvSpPr>
        <p:spPr>
          <a:xfrm>
            <a:off x="2400378" y="1602675"/>
            <a:ext cx="6321600" cy="300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http://meet-cute.me:3000/</a:t>
            </a:r>
            <a:br>
              <a:rPr b="1" lang="en" sz="1800"/>
            </a:br>
            <a:br>
              <a:rPr b="1" lang="en" sz="1800"/>
            </a:br>
            <a:br>
              <a:rPr b="1" lang="en" sz="1800"/>
            </a:br>
            <a:r>
              <a:rPr b="1" lang="en" sz="1800"/>
              <a:t>Documentation for classes and methods: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	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http://gautambhat.github.io/meetcute-docs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74C3C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30555"/>
              <a:buFont typeface="Arial"/>
              <a:buNone/>
            </a:pPr>
            <a:r>
              <a:rPr lang="en" sz="3600"/>
              <a:t>Design </a:t>
            </a:r>
          </a:p>
        </p:txBody>
      </p:sp>
      <p:sp>
        <p:nvSpPr>
          <p:cNvPr id="209" name="Shape 209"/>
          <p:cNvSpPr txBox="1"/>
          <p:nvPr>
            <p:ph idx="1" type="subTitle"/>
          </p:nvPr>
        </p:nvSpPr>
        <p:spPr>
          <a:xfrm>
            <a:off x="2371716" y="33052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Adiba</a:t>
            </a:r>
          </a:p>
        </p:txBody>
      </p:sp>
      <p:sp>
        <p:nvSpPr>
          <p:cNvPr id="210" name="Shape 210"/>
          <p:cNvSpPr txBox="1"/>
          <p:nvPr>
            <p:ph type="ctrTitle"/>
          </p:nvPr>
        </p:nvSpPr>
        <p:spPr>
          <a:xfrm>
            <a:off x="384325" y="567825"/>
            <a:ext cx="1466100" cy="59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en" sz="2400">
                <a:solidFill>
                  <a:srgbClr val="ECF0F1"/>
                </a:solidFill>
                <a:latin typeface="Yellowtail"/>
                <a:ea typeface="Yellowtail"/>
                <a:cs typeface="Yellowtail"/>
                <a:sym typeface="Yellowtail"/>
              </a:rPr>
              <a:t>MeetCute</a:t>
            </a:r>
            <a:r>
              <a:rPr b="0" lang="en" sz="2400">
                <a:solidFill>
                  <a:srgbClr val="ECF0F1"/>
                </a:solidFill>
                <a:latin typeface="Lobster"/>
                <a:ea typeface="Lobster"/>
                <a:cs typeface="Lobster"/>
                <a:sym typeface="Lobster"/>
              </a:rPr>
              <a:t>;)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1441325" y="2428675"/>
            <a:ext cx="7235100" cy="21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View		^LandingPage 	^Message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				^Profile	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									^Discover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Control	^Log in/out				^send Message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					^editing profile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Model 	^Initialized all tables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		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Milestone		Profile+Discover system done.^			Pass Acceptance^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							Message System Done^ 		</a:t>
            </a:r>
          </a:p>
          <a:p>
            <a:pPr indent="457200" lvl="0" marL="137160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	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2410100" y="1595775"/>
            <a:ext cx="5676000" cy="7389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 			</a:t>
            </a:r>
          </a:p>
        </p:txBody>
      </p:sp>
      <p:sp>
        <p:nvSpPr>
          <p:cNvPr id="80" name="Shape 8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EA9999"/>
                </a:solidFill>
              </a:rPr>
              <a:t>Road Map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2410100" y="1595775"/>
            <a:ext cx="1143600" cy="7389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300"/>
              <a:t> 20%		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2410100" y="1595775"/>
            <a:ext cx="5387700" cy="7389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300">
                <a:solidFill>
                  <a:srgbClr val="DD7E6B"/>
                </a:solidFill>
              </a:rPr>
              <a:t>   	</a:t>
            </a:r>
            <a:r>
              <a:rPr lang="en" sz="3300">
                <a:solidFill>
                  <a:srgbClr val="EFEFEF"/>
                </a:solidFill>
              </a:rPr>
              <a:t>90%	</a:t>
            </a:r>
            <a:r>
              <a:rPr lang="en" sz="3300"/>
              <a:t>	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MVC / MVVM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2410100" y="1328274"/>
            <a:ext cx="6321600" cy="327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 Meteor.js framework is flexible enough to allow the software architecture to implement the patterns they choose. 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Our implementation uses hybrid of the Model - View - Controller and Model-View-ViewModel patterns.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Views are comprised of nested Components that define the content of the pages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Views can retrieve models directly from the database. 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Most events are handled in the View</a:t>
            </a:r>
          </a:p>
          <a:p>
            <a:pPr indent="-3175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however any Events resulting in a model update are handled by the Controller.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case diagram for </a:t>
            </a:r>
            <a:r>
              <a:rPr i="1" lang="en"/>
              <a:t>Meetcute;)</a:t>
            </a:r>
          </a:p>
        </p:txBody>
      </p:sp>
      <p:pic>
        <p:nvPicPr>
          <p:cNvPr descr="use case dating site.PNG"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925" y="1094175"/>
            <a:ext cx="3680750" cy="364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in_2.png"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949" y="492149"/>
            <a:ext cx="4171274" cy="4232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493725" y="912750"/>
            <a:ext cx="2262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Flow for the login page: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file.png"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349" y="479475"/>
            <a:ext cx="2650424" cy="429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707150" y="795350"/>
            <a:ext cx="2539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Flow for the Profile Page: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cover.png"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625" y="457525"/>
            <a:ext cx="3384324" cy="40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483050" y="613950"/>
            <a:ext cx="24972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Flow for the Discover Page: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in.png"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824" y="414775"/>
            <a:ext cx="3174925" cy="4334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387000" y="592600"/>
            <a:ext cx="2913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Flow for Messaging: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74C3C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30555"/>
              <a:buFont typeface="Arial"/>
              <a:buNone/>
            </a:pPr>
            <a:r>
              <a:rPr lang="en" sz="3600"/>
              <a:t>Testing</a:t>
            </a:r>
          </a:p>
        </p:txBody>
      </p:sp>
      <p:sp>
        <p:nvSpPr>
          <p:cNvPr id="252" name="Shape 252"/>
          <p:cNvSpPr txBox="1"/>
          <p:nvPr>
            <p:ph idx="1" type="subTitle"/>
          </p:nvPr>
        </p:nvSpPr>
        <p:spPr>
          <a:xfrm>
            <a:off x="2371716" y="33052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Daniel</a:t>
            </a:r>
          </a:p>
        </p:txBody>
      </p:sp>
      <p:sp>
        <p:nvSpPr>
          <p:cNvPr id="253" name="Shape 253"/>
          <p:cNvSpPr txBox="1"/>
          <p:nvPr>
            <p:ph type="ctrTitle"/>
          </p:nvPr>
        </p:nvSpPr>
        <p:spPr>
          <a:xfrm>
            <a:off x="384325" y="567825"/>
            <a:ext cx="1466100" cy="59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en" sz="2400">
                <a:solidFill>
                  <a:srgbClr val="ECF0F1"/>
                </a:solidFill>
                <a:latin typeface="Yellowtail"/>
                <a:ea typeface="Yellowtail"/>
                <a:cs typeface="Yellowtail"/>
                <a:sym typeface="Yellowtail"/>
              </a:rPr>
              <a:t>MeetCute</a:t>
            </a:r>
            <a:r>
              <a:rPr b="0" lang="en" sz="2400">
                <a:solidFill>
                  <a:srgbClr val="ECF0F1"/>
                </a:solidFill>
                <a:latin typeface="Lobster"/>
                <a:ea typeface="Lobster"/>
                <a:cs typeface="Lobster"/>
                <a:sym typeface="Lobster"/>
              </a:rPr>
              <a:t>;)</a:t>
            </a:r>
          </a:p>
        </p:txBody>
      </p:sp>
      <p:pic>
        <p:nvPicPr>
          <p:cNvPr descr="giphy.gif"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200" y="1374024"/>
            <a:ext cx="5366432" cy="30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Testing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Unit testing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Integration test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Accept testing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Code coverage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Metric </a:t>
            </a:r>
          </a:p>
          <a:p>
            <a:pPr indent="0" lvl="0" marL="0">
              <a:spcBef>
                <a:spcPts val="0"/>
              </a:spcBef>
              <a:buNone/>
            </a:pPr>
            <a:br>
              <a:rPr lang="en"/>
            </a:b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407121" y="1416800"/>
            <a:ext cx="7881600" cy="300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"/>
              <a:t>MessageRoomCard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"/>
              <a:t>Input data into</a:t>
            </a:r>
            <a:br>
              <a:rPr lang="en"/>
            </a:br>
            <a:r>
              <a:rPr lang="en"/>
              <a:t>a react component </a:t>
            </a:r>
            <a:br>
              <a:rPr lang="en"/>
            </a:br>
            <a:r>
              <a:rPr lang="en"/>
              <a:t>See it renders or not.</a:t>
            </a:r>
            <a:br>
              <a:rPr lang="en"/>
            </a:br>
            <a:br>
              <a:rPr lang="en"/>
            </a:br>
            <a:r>
              <a:rPr lang="en"/>
              <a:t>chai, mocha</a:t>
            </a:r>
          </a:p>
        </p:txBody>
      </p:sp>
      <p:sp>
        <p:nvSpPr>
          <p:cNvPr id="266" name="Shape 26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Unit Test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325" y="1211350"/>
            <a:ext cx="5283250" cy="33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527" y="3215304"/>
            <a:ext cx="3538422" cy="123047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Acceptance testing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2410100" y="1595775"/>
            <a:ext cx="6321600" cy="1857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Acceptance testing is the process of taking an unmodified version of our application and testing it from the “outside” to make sure it behaves in a way we expect. Typically if an app passes acceptance tests, we have done our job properly from a product perspective.</a:t>
            </a:r>
          </a:p>
          <a:p>
            <a:pPr indent="-304800" lvl="0" marL="457200" rtl="0">
              <a:spcBef>
                <a:spcPts val="0"/>
              </a:spcBef>
              <a:spcAft>
                <a:spcPts val="800"/>
              </a:spcAft>
              <a:buClr>
                <a:srgbClr val="474A54"/>
              </a:buClr>
              <a:buSzPct val="100000"/>
            </a:pPr>
            <a:r>
              <a:rPr b="1" lang="en" sz="1200">
                <a:solidFill>
                  <a:srgbClr val="FF8047"/>
                </a:solidFill>
                <a:highlight>
                  <a:srgbClr val="FFFFFF"/>
                </a:highlight>
                <a:hlinkClick r:id="rId4"/>
              </a:rPr>
              <a:t>Selenium</a:t>
            </a:r>
            <a:r>
              <a:rPr lang="en" sz="1200">
                <a:solidFill>
                  <a:srgbClr val="474A54"/>
                </a:solidFill>
                <a:highlight>
                  <a:srgbClr val="FFFFFF"/>
                </a:highlight>
              </a:rPr>
              <a:t> and </a:t>
            </a:r>
            <a:r>
              <a:rPr b="1" lang="en" sz="1200">
                <a:solidFill>
                  <a:srgbClr val="FF8047"/>
                </a:solidFill>
                <a:highlight>
                  <a:srgbClr val="FFFFFF"/>
                </a:highlight>
                <a:hlinkClick r:id="rId5"/>
              </a:rPr>
              <a:t>WebdriverIO</a:t>
            </a:r>
          </a:p>
          <a:p>
            <a:pPr indent="457200" lvl="0" marL="2743200" rtl="0">
              <a:spcBef>
                <a:spcPts val="0"/>
              </a:spcBef>
              <a:buNone/>
            </a:pPr>
            <a:r>
              <a:rPr lang="en"/>
              <a:t>-&gt;Chimp	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7200" y="3609199"/>
            <a:ext cx="861175" cy="80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3300" y="3849562"/>
            <a:ext cx="1904999" cy="328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941" y="0"/>
            <a:ext cx="753306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>
            <p:ph idx="4294967295" type="title"/>
          </p:nvPr>
        </p:nvSpPr>
        <p:spPr>
          <a:xfrm>
            <a:off x="2400250" y="2711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EA9999"/>
                </a:solidFill>
              </a:rPr>
              <a:t>MeetCute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2125" y="1223867"/>
            <a:ext cx="7533050" cy="3674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Acceptance Test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Example</a:t>
            </a:r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319500" y="1846803"/>
            <a:ext cx="2808000" cy="280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691" y="0"/>
            <a:ext cx="517331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725" y="2820380"/>
            <a:ext cx="3311474" cy="109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 rotWithShape="1">
          <a:blip r:embed="rId5">
            <a:alphaModFix/>
          </a:blip>
          <a:srcRect b="0" l="0" r="0" t="19575"/>
          <a:stretch/>
        </p:blipFill>
        <p:spPr>
          <a:xfrm>
            <a:off x="383925" y="2875301"/>
            <a:ext cx="2532300" cy="4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Acceptance Test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Example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319500" y="1846803"/>
            <a:ext cx="2808000" cy="280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Given a page,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when not logged in,</a:t>
            </a:r>
            <a:br>
              <a:rPr lang="en" sz="1400"/>
            </a:br>
            <a:br>
              <a:rPr lang="en" sz="1400"/>
            </a:br>
            <a:r>
              <a:rPr lang="en" sz="1400"/>
              <a:t>then log in  should fail.</a:t>
            </a:r>
            <a:br>
              <a:rPr lang="en" sz="1400"/>
            </a:br>
            <a:br>
              <a:rPr lang="en" sz="1400"/>
            </a:br>
            <a:r>
              <a:rPr lang="en" sz="1400"/>
              <a:t>then title should be there.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then log in button should be there.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then head text should be there.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78571"/>
              <a:buFont typeface="Arial"/>
              <a:buNone/>
            </a:pPr>
            <a:r>
              <a:t/>
            </a:r>
            <a:endParaRPr sz="1400"/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032" y="0"/>
            <a:ext cx="59437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Acceptance Test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Example</a:t>
            </a:r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319500" y="1846803"/>
            <a:ext cx="2808000" cy="280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Given a page,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when not logged in,</a:t>
            </a:r>
            <a:br>
              <a:rPr lang="en" sz="1400"/>
            </a:br>
            <a:br>
              <a:rPr lang="en" sz="1400"/>
            </a:br>
            <a:r>
              <a:rPr lang="en" sz="1400"/>
              <a:t>then log in  should fail.</a:t>
            </a:r>
            <a:br>
              <a:rPr lang="en" sz="1400"/>
            </a:br>
            <a:br>
              <a:rPr lang="en" sz="1400"/>
            </a:br>
            <a:r>
              <a:rPr lang="en" sz="1400"/>
              <a:t>then title should be there.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then log in button should be there.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then head text should be there.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032" y="0"/>
            <a:ext cx="594378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 rotWithShape="1">
          <a:blip r:embed="rId4">
            <a:alphaModFix/>
          </a:blip>
          <a:srcRect b="83224" l="0" r="0" t="0"/>
          <a:stretch/>
        </p:blipFill>
        <p:spPr>
          <a:xfrm>
            <a:off x="2801900" y="1463700"/>
            <a:ext cx="6563574" cy="952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4">
            <a:alphaModFix/>
          </a:blip>
          <a:srcRect b="27134" l="0" r="0" t="40314"/>
          <a:stretch/>
        </p:blipFill>
        <p:spPr>
          <a:xfrm>
            <a:off x="2801900" y="2756074"/>
            <a:ext cx="6309650" cy="177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74C3C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Refactoring</a:t>
            </a:r>
          </a:p>
        </p:txBody>
      </p:sp>
      <p:sp>
        <p:nvSpPr>
          <p:cNvPr id="307" name="Shape 307"/>
          <p:cNvSpPr txBox="1"/>
          <p:nvPr>
            <p:ph idx="1" type="subTitle"/>
          </p:nvPr>
        </p:nvSpPr>
        <p:spPr>
          <a:xfrm>
            <a:off x="2390266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Daniel</a:t>
            </a:r>
          </a:p>
        </p:txBody>
      </p:sp>
      <p:sp>
        <p:nvSpPr>
          <p:cNvPr id="308" name="Shape 308"/>
          <p:cNvSpPr txBox="1"/>
          <p:nvPr>
            <p:ph type="ctrTitle"/>
          </p:nvPr>
        </p:nvSpPr>
        <p:spPr>
          <a:xfrm>
            <a:off x="384325" y="567825"/>
            <a:ext cx="1466100" cy="59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en" sz="2400">
                <a:solidFill>
                  <a:srgbClr val="ECF0F1"/>
                </a:solidFill>
                <a:latin typeface="Yellowtail"/>
                <a:ea typeface="Yellowtail"/>
                <a:cs typeface="Yellowtail"/>
                <a:sym typeface="Yellowtail"/>
              </a:rPr>
              <a:t>MeetCute</a:t>
            </a:r>
            <a:r>
              <a:rPr b="0" lang="en" sz="2400">
                <a:solidFill>
                  <a:srgbClr val="ECF0F1"/>
                </a:solidFill>
                <a:latin typeface="Lobster"/>
                <a:ea typeface="Lobster"/>
                <a:cs typeface="Lobster"/>
                <a:sym typeface="Lobster"/>
              </a:rPr>
              <a:t>;)</a:t>
            </a:r>
          </a:p>
        </p:txBody>
      </p:sp>
      <p:pic>
        <p:nvPicPr>
          <p:cNvPr descr="tim-and-eric-mind-blown.gif"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832" y="1343025"/>
            <a:ext cx="4746775" cy="31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125" y="2189400"/>
            <a:ext cx="3552675" cy="232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>
            <p:ph idx="1" type="body"/>
          </p:nvPr>
        </p:nvSpPr>
        <p:spPr>
          <a:xfrm>
            <a:off x="2105312" y="14433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Avoid  Repetition (DRY).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Readability.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Help find bugs and maintain.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Improve design pattern.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Testing -&gt; Refactoring -&gt; Testing</a:t>
            </a:r>
          </a:p>
        </p:txBody>
      </p:sp>
      <p:sp>
        <p:nvSpPr>
          <p:cNvPr id="316" name="Shape 3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Refactoring Goal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Refactoring Example - Before</a:t>
            </a:r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319500" y="1846803"/>
            <a:ext cx="2808000" cy="280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All tasks  are in the same function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91666"/>
              <a:buFont typeface="Arial"/>
              <a:buNone/>
            </a:pPr>
            <a:r>
              <a:rPr lang="en"/>
              <a:t>Query MessageRooms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91666"/>
              <a:buFont typeface="Arial"/>
              <a:buNone/>
            </a:pPr>
            <a:r>
              <a:rPr lang="en"/>
              <a:t>Extending attr to each Room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Return to React component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91666"/>
              <a:buFont typeface="Arial"/>
              <a:buNone/>
            </a:pP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896" y="0"/>
            <a:ext cx="47241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896" y="0"/>
            <a:ext cx="47241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Refactoring Example - After</a:t>
            </a:r>
          </a:p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319500" y="1846803"/>
            <a:ext cx="2808000" cy="280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Extract Method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Query Method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Extending attr Method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Testing Passed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9902" y="2456150"/>
            <a:ext cx="5799050" cy="2621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9887" y="1310637"/>
            <a:ext cx="601027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Defect Management</a:t>
            </a:r>
          </a:p>
        </p:txBody>
      </p:sp>
      <p:pic>
        <p:nvPicPr>
          <p:cNvPr descr="Screen Shot 2016-12-12 at 2.54.28 PM.png"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50" y="1211350"/>
            <a:ext cx="7931289" cy="37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Defect Management</a:t>
            </a:r>
          </a:p>
        </p:txBody>
      </p:sp>
      <p:pic>
        <p:nvPicPr>
          <p:cNvPr descr="defect-management-process.png"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750" y="1908550"/>
            <a:ext cx="6324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>
            <p:ph idx="1" type="body"/>
          </p:nvPr>
        </p:nvSpPr>
        <p:spPr>
          <a:xfrm>
            <a:off x="2410100" y="2420474"/>
            <a:ext cx="6321600" cy="217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Defect Discovered and acknowledged by team members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Defect resolution carried out after consultation with mentor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74C3C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30555"/>
              <a:buFont typeface="Arial"/>
              <a:buNone/>
            </a:pPr>
            <a:r>
              <a:rPr lang="en" sz="3600"/>
              <a:t>Metrics</a:t>
            </a:r>
          </a:p>
        </p:txBody>
      </p:sp>
      <p:sp>
        <p:nvSpPr>
          <p:cNvPr id="351" name="Shape 351"/>
          <p:cNvSpPr txBox="1"/>
          <p:nvPr>
            <p:ph idx="1" type="subTitle"/>
          </p:nvPr>
        </p:nvSpPr>
        <p:spPr>
          <a:xfrm>
            <a:off x="2371716" y="33052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Ian &amp; Daniel</a:t>
            </a:r>
          </a:p>
        </p:txBody>
      </p:sp>
      <p:sp>
        <p:nvSpPr>
          <p:cNvPr id="352" name="Shape 352"/>
          <p:cNvSpPr txBox="1"/>
          <p:nvPr>
            <p:ph type="ctrTitle"/>
          </p:nvPr>
        </p:nvSpPr>
        <p:spPr>
          <a:xfrm>
            <a:off x="384325" y="567825"/>
            <a:ext cx="1466100" cy="59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en" sz="2400">
                <a:solidFill>
                  <a:srgbClr val="ECF0F1"/>
                </a:solidFill>
                <a:latin typeface="Yellowtail"/>
                <a:ea typeface="Yellowtail"/>
                <a:cs typeface="Yellowtail"/>
                <a:sym typeface="Yellowtail"/>
              </a:rPr>
              <a:t>MeetCute</a:t>
            </a:r>
            <a:r>
              <a:rPr b="0" lang="en" sz="2400">
                <a:solidFill>
                  <a:srgbClr val="ECF0F1"/>
                </a:solidFill>
                <a:latin typeface="Lobster"/>
                <a:ea typeface="Lobster"/>
                <a:cs typeface="Lobster"/>
                <a:sym typeface="Lobster"/>
              </a:rPr>
              <a:t>;)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" sz="1700">
                <a:solidFill>
                  <a:srgbClr val="DD7E6B"/>
                </a:solidFill>
              </a:rPr>
              <a:t>User story</a:t>
            </a:r>
            <a:br>
              <a:rPr lang="en" sz="1700">
                <a:solidFill>
                  <a:srgbClr val="DD7E6B"/>
                </a:solidFill>
              </a:rPr>
            </a:br>
            <a:br>
              <a:rPr lang="en" sz="1700">
                <a:solidFill>
                  <a:srgbClr val="DD7E6B"/>
                </a:solidFill>
              </a:rPr>
            </a:br>
            <a:r>
              <a:rPr lang="en" sz="1700">
                <a:solidFill>
                  <a:srgbClr val="DD7E6B"/>
                </a:solidFill>
              </a:rPr>
              <a:t>Implementation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" sz="1700">
                <a:solidFill>
                  <a:srgbClr val="DD7E6B"/>
                </a:solidFill>
              </a:rPr>
              <a:t>Design</a:t>
            </a:r>
            <a:br>
              <a:rPr lang="en" sz="1700">
                <a:solidFill>
                  <a:srgbClr val="DD7E6B"/>
                </a:solidFill>
              </a:rPr>
            </a:br>
            <a:br>
              <a:rPr lang="en" sz="1700">
                <a:solidFill>
                  <a:srgbClr val="DD7E6B"/>
                </a:solidFill>
              </a:rPr>
            </a:br>
            <a:r>
              <a:rPr lang="en" sz="1700">
                <a:solidFill>
                  <a:srgbClr val="DD7E6B"/>
                </a:solidFill>
              </a:rPr>
              <a:t>Testing</a:t>
            </a:r>
            <a:br>
              <a:rPr lang="en" sz="1700">
                <a:solidFill>
                  <a:srgbClr val="DD7E6B"/>
                </a:solidFill>
              </a:rPr>
            </a:br>
            <a:br>
              <a:rPr lang="en" sz="1700">
                <a:solidFill>
                  <a:srgbClr val="DD7E6B"/>
                </a:solidFill>
              </a:rPr>
            </a:br>
            <a:r>
              <a:rPr lang="en" sz="1700">
                <a:solidFill>
                  <a:srgbClr val="DD7E6B"/>
                </a:solidFill>
              </a:rPr>
              <a:t>Refactoring</a:t>
            </a:r>
            <a:br>
              <a:rPr lang="en" sz="1700">
                <a:solidFill>
                  <a:srgbClr val="DD7E6B"/>
                </a:solidFill>
              </a:rPr>
            </a:br>
            <a:br>
              <a:rPr lang="en" sz="1700">
                <a:solidFill>
                  <a:srgbClr val="DD7E6B"/>
                </a:solidFill>
              </a:rPr>
            </a:br>
            <a:br>
              <a:rPr lang="en" sz="1700">
                <a:solidFill>
                  <a:srgbClr val="DD7E6B"/>
                </a:solidFill>
              </a:rPr>
            </a:br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DD7E6B"/>
                </a:solidFill>
              </a:rPr>
              <a:t>Agenda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DD7E6B"/>
              </a:solidFill>
            </a:endParaRPr>
          </a:p>
        </p:txBody>
      </p:sp>
      <p:sp>
        <p:nvSpPr>
          <p:cNvPr id="96" name="Shape 96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700">
                <a:solidFill>
                  <a:srgbClr val="DD7E6B"/>
                </a:solidFill>
              </a:rPr>
              <a:t>Metrics</a:t>
            </a:r>
            <a:br>
              <a:rPr lang="en" sz="1700">
                <a:solidFill>
                  <a:srgbClr val="DD7E6B"/>
                </a:solidFill>
              </a:rPr>
            </a:br>
            <a:br>
              <a:rPr lang="en" sz="1700">
                <a:solidFill>
                  <a:srgbClr val="DD7E6B"/>
                </a:solidFill>
              </a:rPr>
            </a:br>
            <a:r>
              <a:rPr lang="en" sz="1700">
                <a:solidFill>
                  <a:srgbClr val="DD7E6B"/>
                </a:solidFill>
              </a:rPr>
              <a:t>Project Management/Process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" sz="1700">
                <a:solidFill>
                  <a:srgbClr val="DD7E6B"/>
                </a:solidFill>
              </a:rPr>
              <a:t>Security</a:t>
            </a:r>
            <a:br>
              <a:rPr lang="en" sz="1700">
                <a:solidFill>
                  <a:srgbClr val="DD7E6B"/>
                </a:solidFill>
              </a:rPr>
            </a:br>
            <a:br>
              <a:rPr lang="en" sz="1700">
                <a:solidFill>
                  <a:srgbClr val="DD7E6B"/>
                </a:solidFill>
              </a:rPr>
            </a:br>
            <a:r>
              <a:rPr lang="en" sz="1700">
                <a:solidFill>
                  <a:srgbClr val="DD7E6B"/>
                </a:solidFill>
              </a:rPr>
              <a:t>Lessons learned</a:t>
            </a:r>
            <a:br>
              <a:rPr lang="en" sz="1700">
                <a:solidFill>
                  <a:srgbClr val="DD7E6B"/>
                </a:solidFill>
              </a:rPr>
            </a:br>
            <a:br>
              <a:rPr lang="en" sz="1700">
                <a:solidFill>
                  <a:srgbClr val="DD7E6B"/>
                </a:solidFill>
              </a:rPr>
            </a:br>
            <a:r>
              <a:rPr lang="en" sz="1700">
                <a:solidFill>
                  <a:srgbClr val="DD7E6B"/>
                </a:solidFill>
              </a:rPr>
              <a:t>Future work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t/>
            </a:r>
            <a:endParaRPr sz="1700">
              <a:solidFill>
                <a:srgbClr val="DD7E6B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700">
              <a:solidFill>
                <a:srgbClr val="DD7E6B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2400250" y="3473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Testing Metrics</a:t>
            </a:r>
          </a:p>
        </p:txBody>
      </p:sp>
      <p:graphicFrame>
        <p:nvGraphicFramePr>
          <p:cNvPr id="358" name="Shape 358"/>
          <p:cNvGraphicFramePr/>
          <p:nvPr/>
        </p:nvGraphicFramePr>
        <p:xfrm>
          <a:off x="1000262" y="81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{B5B9A8FD-D816-4523-9B31-D3D7BC89C30C}</a:tableStyleId>
              </a:tblPr>
              <a:tblGrid>
                <a:gridCol w="1772250"/>
                <a:gridCol w="3927400"/>
                <a:gridCol w="1093975"/>
                <a:gridCol w="1422175"/>
              </a:tblGrid>
              <a:tr h="479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Time log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Test Description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Test Priority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Status</a:t>
                      </a:r>
                    </a:p>
                  </a:txBody>
                  <a:tcPr marT="19050" marB="19050" marR="28575" marL="28575" anchor="b"/>
                </a:tc>
              </a:tr>
              <a:tr h="188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13:21 12/12 2016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When not logged in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passed</a:t>
                      </a:r>
                    </a:p>
                  </a:txBody>
                  <a:tcPr marT="19050" marB="19050" marR="28575" marL="28575" anchor="b"/>
                </a:tc>
              </a:tr>
              <a:tr h="188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13:21 12/12 2017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Page title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passed</a:t>
                      </a:r>
                    </a:p>
                  </a:txBody>
                  <a:tcPr marT="19050" marB="19050" marR="28575" marL="28575" anchor="b"/>
                </a:tc>
              </a:tr>
              <a:tr h="188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13:21 12/12 2018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✓ should be loaded by browser as MeetCute;) with @watch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passed</a:t>
                      </a:r>
                    </a:p>
                  </a:txBody>
                  <a:tcPr marT="19050" marB="19050" marR="28575" marL="28575" anchor="b"/>
                </a:tc>
              </a:tr>
              <a:tr h="188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13:21 12/12 2019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in Landing Page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passed</a:t>
                      </a:r>
                    </a:p>
                  </a:txBody>
                  <a:tcPr marT="19050" marB="19050" marR="28575" marL="28575" anchor="b"/>
                </a:tc>
              </a:tr>
              <a:tr h="188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13:21 12/12 2020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✓ should has h1 tag @watch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passed</a:t>
                      </a:r>
                    </a:p>
                  </a:txBody>
                  <a:tcPr marT="19050" marB="19050" marR="28575" marL="28575" anchor="b"/>
                </a:tc>
              </a:tr>
              <a:tr h="188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13:21 12/12 2021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✓ should show text in h1 text @watch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passed</a:t>
                      </a:r>
                    </a:p>
                  </a:txBody>
                  <a:tcPr marT="19050" marB="19050" marR="28575" marL="28575" anchor="b"/>
                </a:tc>
              </a:tr>
              <a:tr h="188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13:21 12/12 2022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✓ should show Facebook log-in button @watch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passed</a:t>
                      </a:r>
                    </a:p>
                  </a:txBody>
                  <a:tcPr marT="19050" marB="19050" marR="28575" marL="28575" anchor="b"/>
                </a:tc>
              </a:tr>
              <a:tr h="188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13:21 12/12 2023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✓ should show sign in text @watch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passed</a:t>
                      </a:r>
                    </a:p>
                  </a:txBody>
                  <a:tcPr marT="19050" marB="19050" marR="28575" marL="28575" anchor="b"/>
                </a:tc>
              </a:tr>
              <a:tr h="188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13:21 12/12 2024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✓ should fail log in @watch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passed</a:t>
                      </a:r>
                    </a:p>
                  </a:txBody>
                  <a:tcPr marT="19050" marB="19050" marR="28575" marL="28575" anchor="b"/>
                </a:tc>
              </a:tr>
              <a:tr h="188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13:21 12/12 2025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in MessagePopout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passed</a:t>
                      </a:r>
                    </a:p>
                  </a:txBody>
                  <a:tcPr marT="19050" marB="19050" marR="28575" marL="28575" anchor="b"/>
                </a:tc>
              </a:tr>
              <a:tr h="188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13:21 12/12 2026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✓ should has not useres @watch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passed</a:t>
                      </a:r>
                    </a:p>
                  </a:txBody>
                  <a:tcPr marT="19050" marB="19050" marR="28575" marL="28575" anchor="b"/>
                </a:tc>
              </a:tr>
              <a:tr h="188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13:21 12/12 2027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✓ should has no cards @watch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passed</a:t>
                      </a:r>
                    </a:p>
                  </a:txBody>
                  <a:tcPr marT="19050" marB="19050" marR="28575" marL="28575" anchor="b"/>
                </a:tc>
              </a:tr>
              <a:tr h="188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13:21 12/12 2028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in discover page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passed</a:t>
                      </a:r>
                    </a:p>
                  </a:txBody>
                  <a:tcPr marT="19050" marB="19050" marR="28575" marL="28575" anchor="b"/>
                </a:tc>
              </a:tr>
              <a:tr h="188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13:21 12/12 2029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✓ should has text @watch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passed</a:t>
                      </a:r>
                    </a:p>
                  </a:txBody>
                  <a:tcPr marT="19050" marB="19050" marR="28575" marL="28575" anchor="b"/>
                </a:tc>
              </a:tr>
              <a:tr h="188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13:21 12/12 2030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✓ should has not useres @watch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passed</a:t>
                      </a:r>
                    </a:p>
                  </a:txBody>
                  <a:tcPr marT="19050" marB="19050" marR="28575" marL="28575" anchor="b"/>
                </a:tc>
              </a:tr>
              <a:tr h="188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13:21 12/12 2031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✓ should has no cards @watch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passed</a:t>
                      </a:r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2400250" y="3473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Valid/Invalid Cases</a:t>
            </a:r>
          </a:p>
        </p:txBody>
      </p:sp>
      <p:graphicFrame>
        <p:nvGraphicFramePr>
          <p:cNvPr id="364" name="Shape 364"/>
          <p:cNvGraphicFramePr/>
          <p:nvPr/>
        </p:nvGraphicFramePr>
        <p:xfrm>
          <a:off x="2174375" y="98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{B5B9A8FD-D816-4523-9B31-D3D7BC89C30C}</a:tableStyleId>
              </a:tblPr>
              <a:tblGrid>
                <a:gridCol w="1285875"/>
                <a:gridCol w="952500"/>
                <a:gridCol w="1257300"/>
                <a:gridCol w="1200150"/>
                <a:gridCol w="952500"/>
              </a:tblGrid>
              <a:tr h="4476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Model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Actions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Member Owner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Member Non-Owner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Non Member</a:t>
                      </a:r>
                    </a:p>
                  </a:txBody>
                  <a:tcPr marT="19050" marB="19050" marR="28575" marL="28575" anchor="b"/>
                </a:tc>
              </a:tr>
              <a:tr h="266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User.Profile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Update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✓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19050" marB="19050" marR="28575" marL="28575" anchor="b"/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User.Profile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Insert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19050" marB="19050" marR="28575" marL="28575" anchor="b"/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User.Profile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Remove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Message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Update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19050" marB="19050" marR="28575" marL="28575" anchor="b"/>
                </a:tc>
              </a:tr>
              <a:tr h="266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Message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Insert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✓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✓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19050" marB="19050" marR="28575" marL="28575" anchor="b"/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Message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Remove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66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MessageRoom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Update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✓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19050" marB="19050" marR="28575" marL="28575" anchor="b"/>
                </a:tc>
              </a:tr>
              <a:tr h="266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MessageRoom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Insert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✓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19050" marB="19050" marR="28575" marL="28575" anchor="b"/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MessageRoom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Remove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Stats from Github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the past month: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“</a:t>
            </a:r>
            <a:r>
              <a:rPr lang="en"/>
              <a:t>Excluding merges, 6 authors have pushed </a:t>
            </a:r>
            <a:r>
              <a:rPr b="1" lang="en"/>
              <a:t>64</a:t>
            </a:r>
            <a:r>
              <a:rPr lang="en"/>
              <a:t> commits to master and </a:t>
            </a:r>
            <a:r>
              <a:rPr b="1" lang="en"/>
              <a:t>69</a:t>
            </a:r>
            <a:r>
              <a:rPr lang="en"/>
              <a:t> commits to all branches. On master, </a:t>
            </a:r>
            <a:r>
              <a:rPr b="1" lang="en"/>
              <a:t>99</a:t>
            </a:r>
            <a:r>
              <a:rPr lang="en"/>
              <a:t> files have changed and there have been </a:t>
            </a:r>
            <a:r>
              <a:rPr lang="en">
                <a:solidFill>
                  <a:srgbClr val="6CC644"/>
                </a:solidFill>
              </a:rPr>
              <a:t>26220</a:t>
            </a:r>
            <a:r>
              <a:rPr lang="en"/>
              <a:t> additions and </a:t>
            </a:r>
            <a:r>
              <a:rPr lang="en">
                <a:solidFill>
                  <a:srgbClr val="CC4125"/>
                </a:solidFill>
              </a:rPr>
              <a:t>186 </a:t>
            </a:r>
            <a:r>
              <a:rPr lang="en"/>
              <a:t>deletions.”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2400250" y="3473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Punch Card</a:t>
            </a:r>
          </a:p>
        </p:txBody>
      </p:sp>
      <p:pic>
        <p:nvPicPr>
          <p:cNvPr id="376" name="Shape 376"/>
          <p:cNvPicPr preferRelativeResize="0"/>
          <p:nvPr/>
        </p:nvPicPr>
        <p:blipFill rotWithShape="1">
          <a:blip r:embed="rId3">
            <a:alphaModFix/>
          </a:blip>
          <a:srcRect b="0" l="0" r="0" t="9181"/>
          <a:stretch/>
        </p:blipFill>
        <p:spPr>
          <a:xfrm>
            <a:off x="2017275" y="1060524"/>
            <a:ext cx="6524999" cy="344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2400250" y="3473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Number of commits with time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950" y="2323375"/>
            <a:ext cx="5143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300" y="1556681"/>
            <a:ext cx="680117" cy="227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3576" y="811725"/>
            <a:ext cx="4937148" cy="372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/>
          <p:nvPr/>
        </p:nvSpPr>
        <p:spPr>
          <a:xfrm>
            <a:off x="408575" y="1791050"/>
            <a:ext cx="17052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/>
              <a:t>175 </a:t>
            </a:r>
            <a:r>
              <a:rPr b="1" lang="en" sz="2400"/>
              <a:t>commits total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Product Metrics</a:t>
            </a:r>
          </a:p>
        </p:txBody>
      </p:sp>
      <p:graphicFrame>
        <p:nvGraphicFramePr>
          <p:cNvPr id="391" name="Shape 391"/>
          <p:cNvGraphicFramePr/>
          <p:nvPr/>
        </p:nvGraphicFramePr>
        <p:xfrm>
          <a:off x="2573771" y="121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{1494D167-54ED-42D6-9066-8E83FDA8D962}</a:tableStyleId>
              </a:tblPr>
              <a:tblGrid>
                <a:gridCol w="1647275"/>
                <a:gridCol w="32318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Product Metric</a:t>
                      </a:r>
                    </a:p>
                  </a:txBody>
                  <a:tcPr marT="38100" marB="38100" marR="38100" marL="38100">
                    <a:solidFill>
                      <a:srgbClr val="E74C3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In More Detail</a:t>
                      </a:r>
                    </a:p>
                  </a:txBody>
                  <a:tcPr marT="38100" marB="38100" marR="38100" marL="38100">
                    <a:solidFill>
                      <a:srgbClr val="E74C3C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Sign Up / Log In</a:t>
                      </a:r>
                    </a:p>
                  </a:txBody>
                  <a:tcPr marT="38100" marB="38100" marR="38100" marL="38100">
                    <a:solidFill>
                      <a:srgbClr val="E74C3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Registering and Accessing WebApp as a new/old user</a:t>
                      </a:r>
                    </a:p>
                  </a:txBody>
                  <a:tcPr marT="38100" marB="38100" marR="38100" marL="38100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Single Thread Messaging</a:t>
                      </a:r>
                    </a:p>
                  </a:txBody>
                  <a:tcPr marT="38100" marB="38100" marR="38100" marL="38100">
                    <a:solidFill>
                      <a:srgbClr val="E74C3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 to 1 messaging</a:t>
                      </a:r>
                    </a:p>
                  </a:txBody>
                  <a:tcPr marT="38100" marB="38100" marR="38100" marL="38100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User List</a:t>
                      </a:r>
                    </a:p>
                  </a:txBody>
                  <a:tcPr marT="38100" marB="38100" marR="38100" marL="38100">
                    <a:solidFill>
                      <a:srgbClr val="E74C3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Every registered user</a:t>
                      </a:r>
                    </a:p>
                  </a:txBody>
                  <a:tcPr marT="38100" marB="38100" marR="38100" marL="38100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Notification Log</a:t>
                      </a:r>
                    </a:p>
                  </a:txBody>
                  <a:tcPr marT="38100" marB="38100" marR="38100" marL="38100">
                    <a:solidFill>
                      <a:srgbClr val="E74C3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I</a:t>
                      </a:r>
                      <a:r>
                        <a:rPr lang="en" sz="1000"/>
                        <a:t>nbox of current/old messaging threads</a:t>
                      </a:r>
                    </a:p>
                  </a:txBody>
                  <a:tcPr marT="38100" marB="38100" marR="38100" marL="38100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User Profile</a:t>
                      </a:r>
                    </a:p>
                  </a:txBody>
                  <a:tcPr marT="38100" marB="38100" marR="38100" marL="38100">
                    <a:solidFill>
                      <a:srgbClr val="E74C3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Users picture, name, and bio</a:t>
                      </a:r>
                    </a:p>
                  </a:txBody>
                  <a:tcPr marT="38100" marB="38100" marR="38100" marL="38100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Portability</a:t>
                      </a:r>
                    </a:p>
                  </a:txBody>
                  <a:tcPr marT="38100" marB="38100" marR="38100" marL="38100">
                    <a:solidFill>
                      <a:srgbClr val="E74C3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Web Application (I.E. Chrome)</a:t>
                      </a:r>
                    </a:p>
                  </a:txBody>
                  <a:tcPr marT="38100" marB="38100" marR="38100" marL="38100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Complexity</a:t>
                      </a:r>
                    </a:p>
                  </a:txBody>
                  <a:tcPr marT="38100" marB="38100" marR="38100" marL="38100">
                    <a:solidFill>
                      <a:srgbClr val="E74C3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A simple peer to peer messaging application</a:t>
                      </a:r>
                    </a:p>
                  </a:txBody>
                  <a:tcPr marT="38100" marB="38100" marR="38100" marL="38100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Size</a:t>
                      </a:r>
                    </a:p>
                  </a:txBody>
                  <a:tcPr marT="38100" marB="38100" marR="38100" marL="38100">
                    <a:solidFill>
                      <a:srgbClr val="E74C3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178mb</a:t>
                      </a:r>
                    </a:p>
                  </a:txBody>
                  <a:tcPr marT="38100" marB="38100" marR="38100" marL="38100"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Process Metrics</a:t>
            </a:r>
          </a:p>
        </p:txBody>
      </p:sp>
      <p:graphicFrame>
        <p:nvGraphicFramePr>
          <p:cNvPr id="397" name="Shape 397"/>
          <p:cNvGraphicFramePr/>
          <p:nvPr/>
        </p:nvGraphicFramePr>
        <p:xfrm>
          <a:off x="25156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{1494D167-54ED-42D6-9066-8E83FDA8D962}</a:tableStyleId>
              </a:tblPr>
              <a:tblGrid>
                <a:gridCol w="1466775"/>
                <a:gridCol w="1775450"/>
                <a:gridCol w="16501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Process Metric</a:t>
                      </a:r>
                    </a:p>
                  </a:txBody>
                  <a:tcPr marT="38100" marB="38100" marR="38100" marL="38100">
                    <a:solidFill>
                      <a:srgbClr val="E74C3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Category</a:t>
                      </a:r>
                    </a:p>
                  </a:txBody>
                  <a:tcPr marT="38100" marB="38100" marR="38100" marL="38100">
                    <a:solidFill>
                      <a:srgbClr val="E74C3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Person Hours</a:t>
                      </a:r>
                    </a:p>
                  </a:txBody>
                  <a:tcPr marT="38100" marB="38100" marR="38100" marL="38100">
                    <a:solidFill>
                      <a:srgbClr val="E74C3C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Discover+ Profile Page</a:t>
                      </a:r>
                    </a:p>
                  </a:txBody>
                  <a:tcPr marT="38100" marB="38100" marR="38100" marL="38100">
                    <a:solidFill>
                      <a:srgbClr val="E74C3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Coding</a:t>
                      </a:r>
                    </a:p>
                  </a:txBody>
                  <a:tcPr marT="38100" marB="38100" marR="38100" marL="381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12</a:t>
                      </a:r>
                    </a:p>
                  </a:txBody>
                  <a:tcPr marT="38100" marB="38100" marR="38100" marL="38100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Messaging</a:t>
                      </a:r>
                    </a:p>
                  </a:txBody>
                  <a:tcPr marT="38100" marB="38100" marR="38100" marL="38100">
                    <a:solidFill>
                      <a:srgbClr val="E74C3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Implementation </a:t>
                      </a:r>
                    </a:p>
                  </a:txBody>
                  <a:tcPr marT="38100" marB="38100" marR="38100" marL="381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25</a:t>
                      </a:r>
                    </a:p>
                  </a:txBody>
                  <a:tcPr marT="38100" marB="38100" marR="38100" marL="38100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Web App Flow Chart</a:t>
                      </a:r>
                    </a:p>
                  </a:txBody>
                  <a:tcPr marT="38100" marB="38100" marR="38100" marL="38100">
                    <a:solidFill>
                      <a:srgbClr val="E74C3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Diagrams</a:t>
                      </a:r>
                    </a:p>
                  </a:txBody>
                  <a:tcPr marT="38100" marB="38100" marR="38100" marL="381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</a:t>
                      </a:r>
                    </a:p>
                  </a:txBody>
                  <a:tcPr marT="38100" marB="38100" marR="38100" marL="38100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Testing</a:t>
                      </a:r>
                    </a:p>
                  </a:txBody>
                  <a:tcPr marT="38100" marB="38100" marR="38100" marL="38100">
                    <a:solidFill>
                      <a:srgbClr val="E74C3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Acceptance Testing</a:t>
                      </a:r>
                    </a:p>
                  </a:txBody>
                  <a:tcPr marT="38100" marB="38100" marR="38100" marL="381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10</a:t>
                      </a:r>
                    </a:p>
                  </a:txBody>
                  <a:tcPr marT="38100" marB="38100" marR="38100" marL="38100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Refactoring</a:t>
                      </a:r>
                    </a:p>
                  </a:txBody>
                  <a:tcPr marT="38100" marB="38100" marR="38100" marL="38100">
                    <a:solidFill>
                      <a:srgbClr val="E74C3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Coding</a:t>
                      </a:r>
                    </a:p>
                  </a:txBody>
                  <a:tcPr marT="38100" marB="38100" marR="38100" marL="381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6</a:t>
                      </a:r>
                    </a:p>
                  </a:txBody>
                  <a:tcPr marT="38100" marB="38100" marR="38100" marL="38100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Documentation</a:t>
                      </a:r>
                    </a:p>
                  </a:txBody>
                  <a:tcPr marT="38100" marB="38100" marR="38100" marL="38100">
                    <a:solidFill>
                      <a:srgbClr val="E74C3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SPPP / SDD</a:t>
                      </a:r>
                    </a:p>
                  </a:txBody>
                  <a:tcPr marT="38100" marB="38100" marR="38100" marL="381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4</a:t>
                      </a:r>
                    </a:p>
                  </a:txBody>
                  <a:tcPr marT="38100" marB="38100" marR="38100" marL="38100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Hosting</a:t>
                      </a:r>
                    </a:p>
                  </a:txBody>
                  <a:tcPr marT="38100" marB="38100" marR="38100" marL="38100">
                    <a:solidFill>
                      <a:srgbClr val="E74C3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              Deployment &amp; Config</a:t>
                      </a:r>
                    </a:p>
                  </a:txBody>
                  <a:tcPr marT="38100" marB="38100" marR="38100" marL="381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T="38100" marB="38100" marR="38100" marL="38100"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74C3C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30555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Project Management</a:t>
            </a:r>
          </a:p>
        </p:txBody>
      </p:sp>
      <p:sp>
        <p:nvSpPr>
          <p:cNvPr id="403" name="Shape 403"/>
          <p:cNvSpPr txBox="1"/>
          <p:nvPr>
            <p:ph idx="1" type="subTitle"/>
          </p:nvPr>
        </p:nvSpPr>
        <p:spPr>
          <a:xfrm>
            <a:off x="1920025" y="447802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Becky</a:t>
            </a:r>
          </a:p>
        </p:txBody>
      </p:sp>
      <p:sp>
        <p:nvSpPr>
          <p:cNvPr id="404" name="Shape 404"/>
          <p:cNvSpPr txBox="1"/>
          <p:nvPr>
            <p:ph idx="4294967295" type="ctrTitle"/>
          </p:nvPr>
        </p:nvSpPr>
        <p:spPr>
          <a:xfrm>
            <a:off x="384325" y="567825"/>
            <a:ext cx="1466100" cy="59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en" sz="2400">
                <a:solidFill>
                  <a:srgbClr val="ECF0F1"/>
                </a:solidFill>
                <a:latin typeface="Yellowtail"/>
                <a:ea typeface="Yellowtail"/>
                <a:cs typeface="Yellowtail"/>
                <a:sym typeface="Yellowtail"/>
              </a:rPr>
              <a:t>MeetCute</a:t>
            </a:r>
            <a:r>
              <a:rPr b="0" lang="en" sz="2400">
                <a:solidFill>
                  <a:srgbClr val="ECF0F1"/>
                </a:solidFill>
                <a:latin typeface="Lobster"/>
                <a:ea typeface="Lobster"/>
                <a:cs typeface="Lobster"/>
                <a:sym typeface="Lobster"/>
              </a:rPr>
              <a:t>;)</a:t>
            </a:r>
          </a:p>
        </p:txBody>
      </p:sp>
      <p:pic>
        <p:nvPicPr>
          <p:cNvPr descr="67472712.jpg"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250" y="820575"/>
            <a:ext cx="4421125" cy="3696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Process Model </a:t>
            </a:r>
            <a:r>
              <a:rPr lang="en"/>
              <a:t>and Results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Agile style process: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3 week iterations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Weekly standups</a:t>
            </a:r>
          </a:p>
          <a:p>
            <a:pPr indent="-228600" lvl="2" marL="1371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Daily when closer to final deadline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Retrospective/lessons learned at the end of each sprint</a:t>
            </a:r>
          </a:p>
          <a:p>
            <a:pPr indent="-228600" lvl="2" marL="1371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Did not implement due to time constraints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Weekly planning phase - (Sunday meetings)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Used Pivotal Tracker to manage and assign tasks, bug reports</a:t>
            </a:r>
          </a:p>
          <a:p>
            <a:pPr indent="-228600" lvl="2" marL="1371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Didn’t use as much for bug reporting as intended</a:t>
            </a:r>
            <a:br>
              <a:rPr lang="en"/>
            </a:b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Objectives</a:t>
            </a:r>
          </a:p>
        </p:txBody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Learn new JavaScript framework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Build responsive, mobile-friendly CRUD webapp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Something interesting enough to continue work on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Focus on core features, not a lot of frills</a:t>
            </a:r>
          </a:p>
          <a:p>
            <a:pPr indent="-228600" lvl="1" marL="9144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Goal of creating a quality/stable app.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Can a group project be executed relatively painlessly and with mutual respect?</a:t>
            </a:r>
            <a:br>
              <a:rPr lang="en"/>
            </a:b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74C3C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lang="en" sz="3600"/>
              <a:t>Requirement Analysis and</a:t>
            </a:r>
            <a:br>
              <a:rPr lang="en" sz="3600"/>
            </a:br>
            <a:r>
              <a:rPr lang="en" sz="3600"/>
              <a:t>User stories</a:t>
            </a:r>
          </a:p>
        </p:txBody>
      </p:sp>
      <p:sp>
        <p:nvSpPr>
          <p:cNvPr id="102" name="Shape 102"/>
          <p:cNvSpPr txBox="1"/>
          <p:nvPr>
            <p:ph idx="1" type="subTitle"/>
          </p:nvPr>
        </p:nvSpPr>
        <p:spPr>
          <a:xfrm>
            <a:off x="2371716" y="33052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Gautam</a:t>
            </a:r>
          </a:p>
        </p:txBody>
      </p:sp>
      <p:sp>
        <p:nvSpPr>
          <p:cNvPr id="103" name="Shape 103"/>
          <p:cNvSpPr txBox="1"/>
          <p:nvPr>
            <p:ph type="ctrTitle"/>
          </p:nvPr>
        </p:nvSpPr>
        <p:spPr>
          <a:xfrm>
            <a:off x="384325" y="567825"/>
            <a:ext cx="1466100" cy="59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en" sz="2400">
                <a:solidFill>
                  <a:srgbClr val="ECF0F1"/>
                </a:solidFill>
                <a:latin typeface="Yellowtail"/>
                <a:ea typeface="Yellowtail"/>
                <a:cs typeface="Yellowtail"/>
                <a:sym typeface="Yellowtail"/>
              </a:rPr>
              <a:t>MeetCute</a:t>
            </a:r>
            <a:r>
              <a:rPr b="0" lang="en" sz="2400">
                <a:solidFill>
                  <a:srgbClr val="ECF0F1"/>
                </a:solidFill>
                <a:latin typeface="Lobster"/>
                <a:ea typeface="Lobster"/>
                <a:cs typeface="Lobster"/>
                <a:sym typeface="Lobster"/>
              </a:rPr>
              <a:t>;)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Risks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2437875" y="1133250"/>
            <a:ext cx="6321600" cy="364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 u="sng"/>
              <a:t>Knowledge risks:</a:t>
            </a:r>
            <a:br>
              <a:rPr lang="en" sz="1500"/>
            </a:br>
            <a:r>
              <a:rPr lang="en" sz="1500"/>
              <a:t>JavaScript  - </a:t>
            </a:r>
            <a:r>
              <a:rPr i="1" lang="en" sz="1500">
                <a:solidFill>
                  <a:srgbClr val="38761D"/>
                </a:solidFill>
              </a:rPr>
              <a:t>Low</a:t>
            </a:r>
            <a:r>
              <a:rPr lang="en" sz="1500"/>
              <a:t> due to paired programming</a:t>
            </a:r>
            <a:br>
              <a:rPr lang="en" sz="1500"/>
            </a:br>
            <a:r>
              <a:rPr lang="en" sz="1500"/>
              <a:t>Git/Github - </a:t>
            </a:r>
            <a:r>
              <a:rPr i="1" lang="en" sz="1500">
                <a:solidFill>
                  <a:srgbClr val="38761D"/>
                </a:solidFill>
              </a:rPr>
              <a:t>Low</a:t>
            </a:r>
            <a:r>
              <a:rPr lang="en" sz="1500"/>
              <a:t> due to tutorial availability &amp; guides </a:t>
            </a:r>
            <a:r>
              <a:rPr i="1" lang="en" sz="1500"/>
              <a:t>(In hindsight: </a:t>
            </a:r>
            <a:r>
              <a:rPr i="1" lang="en" sz="1500">
                <a:solidFill>
                  <a:srgbClr val="E74C3C"/>
                </a:solidFill>
              </a:rPr>
              <a:t>Medium</a:t>
            </a:r>
            <a:r>
              <a:rPr i="1" lang="en" sz="1500"/>
              <a:t>)</a:t>
            </a:r>
            <a:br>
              <a:rPr lang="en" sz="1500"/>
            </a:br>
            <a:r>
              <a:rPr lang="en" sz="1500"/>
              <a:t>Meteor framework - </a:t>
            </a:r>
            <a:r>
              <a:rPr i="1" lang="en" sz="1500"/>
              <a:t>Low</a:t>
            </a:r>
            <a:r>
              <a:rPr lang="en" sz="1500"/>
              <a:t> due to vast availability of examples / literature </a:t>
            </a:r>
            <a:r>
              <a:rPr i="1" lang="en" sz="1500"/>
              <a:t>(In hindsight: </a:t>
            </a:r>
            <a:r>
              <a:rPr i="1" lang="en" sz="1500">
                <a:solidFill>
                  <a:srgbClr val="E74C3C"/>
                </a:solidFill>
              </a:rPr>
              <a:t>Medium</a:t>
            </a:r>
            <a:r>
              <a:rPr i="1" lang="en" sz="1500"/>
              <a:t>)</a:t>
            </a:r>
            <a:br>
              <a:rPr lang="en" sz="1500"/>
            </a:br>
            <a:r>
              <a:rPr lang="en" sz="1500"/>
              <a:t>Complex features in a too short time fram</a:t>
            </a:r>
            <a:r>
              <a:rPr lang="en" sz="1500"/>
              <a:t>e - </a:t>
            </a:r>
            <a:r>
              <a:rPr i="1" lang="en" sz="1500">
                <a:solidFill>
                  <a:srgbClr val="E74C3C"/>
                </a:solidFill>
              </a:rPr>
              <a:t>M</a:t>
            </a:r>
            <a:r>
              <a:rPr i="1" lang="en" sz="1500">
                <a:solidFill>
                  <a:srgbClr val="E74C3C"/>
                </a:solidFill>
              </a:rPr>
              <a:t>edium</a:t>
            </a:r>
            <a:r>
              <a:rPr lang="en" sz="1500"/>
              <a:t> - Will need to manage scope to prevent feature creep  </a:t>
            </a:r>
            <a:r>
              <a:rPr i="1" lang="en" sz="1500"/>
              <a:t>(In hindsight: </a:t>
            </a:r>
            <a:r>
              <a:rPr i="1" lang="en" sz="1500">
                <a:solidFill>
                  <a:srgbClr val="BD2C00"/>
                </a:solidFill>
              </a:rPr>
              <a:t>High</a:t>
            </a:r>
            <a:r>
              <a:rPr i="1" lang="en" sz="1500"/>
              <a:t>)</a:t>
            </a:r>
            <a:br>
              <a:rPr lang="en" sz="1500"/>
            </a:br>
          </a:p>
          <a:p>
            <a:pPr lvl="0" rtl="0">
              <a:spcBef>
                <a:spcPts val="0"/>
              </a:spcBef>
              <a:buNone/>
            </a:pPr>
            <a:r>
              <a:rPr lang="en" sz="1500" u="sng"/>
              <a:t>Schedule/Time Management risks:</a:t>
            </a:r>
            <a:br>
              <a:rPr lang="en" sz="1500"/>
            </a:br>
            <a:r>
              <a:rPr lang="en" sz="1500"/>
              <a:t>Some group members are either remote, in multiple classes &amp; conflicts due to midterms/work,etc.. -  </a:t>
            </a:r>
            <a:r>
              <a:rPr i="1" lang="en" sz="1500">
                <a:solidFill>
                  <a:srgbClr val="6AA84F"/>
                </a:solidFill>
              </a:rPr>
              <a:t>Low</a:t>
            </a:r>
            <a:r>
              <a:rPr lang="en" sz="1500"/>
              <a:t> - Mitigated by use of online tools for meetings / communication, and collaboration via internet. (</a:t>
            </a:r>
            <a:r>
              <a:rPr i="1" lang="en" sz="1500"/>
              <a:t>In hindsight: </a:t>
            </a:r>
            <a:r>
              <a:rPr i="1" lang="en" sz="1500">
                <a:solidFill>
                  <a:srgbClr val="BD2C00"/>
                </a:solidFill>
              </a:rPr>
              <a:t>High</a:t>
            </a:r>
            <a:r>
              <a:rPr i="1" lang="en" sz="1500"/>
              <a:t>)</a:t>
            </a:r>
            <a:br>
              <a:rPr lang="en" sz="1500"/>
            </a:b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Schedule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2410112" y="1214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Met weekly at Mugar Library Sundays at 2:00pm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When unable to meet in person, teammates used Google Hangout and Slack to participate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Sample Agenda: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Standup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Review of past week’s code changes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Design discussion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Pair Programming  (moreso together-programming)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Monitoring</a:t>
            </a:r>
          </a:p>
        </p:txBody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Daily communication on Slack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Mentor relationships + Github code reviews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Intent for everyone to come to same programming level by doing Meteor tutorials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Fell short of this due to lack of time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Weekly code reviews and pair programming helped fill the gaps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</a:pPr>
            <a:r>
              <a:rPr lang="en"/>
              <a:t>Mid-week standup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2400250" y="4997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Process Improvement</a:t>
            </a:r>
          </a:p>
        </p:txBody>
      </p:sp>
      <p:graphicFrame>
        <p:nvGraphicFramePr>
          <p:cNvPr id="441" name="Shape 441"/>
          <p:cNvGraphicFramePr/>
          <p:nvPr/>
        </p:nvGraphicFramePr>
        <p:xfrm>
          <a:off x="2491225" y="1181395"/>
          <a:ext cx="3000000" cy="2999999"/>
        </p:xfrm>
        <a:graphic>
          <a:graphicData uri="http://schemas.openxmlformats.org/drawingml/2006/table">
            <a:tbl>
              <a:tblPr>
                <a:noFill/>
                <a:tableStyleId>{1494D167-54ED-42D6-9066-8E83FDA8D962}</a:tableStyleId>
              </a:tblPr>
              <a:tblGrid>
                <a:gridCol w="3214775"/>
                <a:gridCol w="3214775"/>
              </a:tblGrid>
              <a:tr h="4016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u="sng"/>
                        <a:t>Obstacles we encountered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u="sng"/>
                        <a:t>Changes to Process</a:t>
                      </a:r>
                    </a:p>
                  </a:txBody>
                  <a:tcPr marT="91425" marB="91425" marR="91425" marL="91425"/>
                </a:tc>
              </a:tr>
              <a:tr h="1699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Disparate understanding of app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Mentor/code reviewer relationships</a:t>
                      </a:r>
                    </a:p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Spent more time programming together</a:t>
                      </a:r>
                    </a:p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Weekly code change reviews</a:t>
                      </a:r>
                    </a:p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Created tutorial docs</a:t>
                      </a:r>
                    </a:p>
                  </a:txBody>
                  <a:tcPr marT="91425" marB="91425" marR="91425" marL="91425"/>
                </a:tc>
              </a:tr>
              <a:tr h="11601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Losing touch of each other’s progress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More frequent standups/checkins</a:t>
                      </a:r>
                    </a:p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Working together more often than alone</a:t>
                      </a:r>
                    </a:p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Sharing more links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74C3C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30555"/>
              <a:buFont typeface="Arial"/>
              <a:buNone/>
            </a:pPr>
            <a:r>
              <a:rPr lang="en" sz="3600"/>
              <a:t>Security </a:t>
            </a:r>
            <a:r>
              <a:rPr lang="en" sz="3600"/>
              <a:t>Concerns</a:t>
            </a:r>
          </a:p>
        </p:txBody>
      </p:sp>
      <p:sp>
        <p:nvSpPr>
          <p:cNvPr id="447" name="Shape 447"/>
          <p:cNvSpPr txBox="1"/>
          <p:nvPr>
            <p:ph idx="1" type="subTitle"/>
          </p:nvPr>
        </p:nvSpPr>
        <p:spPr>
          <a:xfrm>
            <a:off x="2390266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Gabriel A. Leake</a:t>
            </a:r>
          </a:p>
        </p:txBody>
      </p:sp>
      <p:sp>
        <p:nvSpPr>
          <p:cNvPr id="448" name="Shape 448"/>
          <p:cNvSpPr txBox="1"/>
          <p:nvPr>
            <p:ph type="ctrTitle"/>
          </p:nvPr>
        </p:nvSpPr>
        <p:spPr>
          <a:xfrm>
            <a:off x="384325" y="567825"/>
            <a:ext cx="1466100" cy="59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en" sz="2400">
                <a:solidFill>
                  <a:srgbClr val="ECF0F1"/>
                </a:solidFill>
                <a:latin typeface="Yellowtail"/>
                <a:ea typeface="Yellowtail"/>
                <a:cs typeface="Yellowtail"/>
                <a:sym typeface="Yellowtail"/>
              </a:rPr>
              <a:t>MeetCute</a:t>
            </a:r>
            <a:r>
              <a:rPr b="0" lang="en" sz="2400">
                <a:solidFill>
                  <a:srgbClr val="ECF0F1"/>
                </a:solidFill>
                <a:latin typeface="Lobster"/>
                <a:ea typeface="Lobster"/>
                <a:cs typeface="Lobster"/>
                <a:sym typeface="Lobster"/>
              </a:rPr>
              <a:t>;)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Initial </a:t>
            </a:r>
            <a:r>
              <a:rPr lang="en"/>
              <a:t>Risk - </a:t>
            </a:r>
            <a:r>
              <a:rPr lang="en"/>
              <a:t>NoSQL Injection</a:t>
            </a:r>
          </a:p>
        </p:txBody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2410100" y="1446674"/>
            <a:ext cx="6321600" cy="315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Users could potentially send fake messages!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Message NoSQL Injection</a:t>
            </a:r>
          </a:p>
          <a:p>
            <a:pPr indent="-228600" lvl="0" marL="914400" rtl="0">
              <a:spcBef>
                <a:spcPts val="0"/>
              </a:spcBef>
              <a:buChar char="-"/>
            </a:pPr>
            <a:r>
              <a:rPr lang="en"/>
              <a:t>Need: Message/User ID’s</a:t>
            </a:r>
          </a:p>
          <a:p>
            <a:pPr indent="-228600" lvl="0" marL="914400" rtl="0">
              <a:spcBef>
                <a:spcPts val="0"/>
              </a:spcBef>
              <a:buChar char="-"/>
            </a:pPr>
            <a:r>
              <a:rPr lang="en"/>
              <a:t>Action: Fake messages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Why?</a:t>
            </a:r>
          </a:p>
          <a:p>
            <a:pPr indent="-228600" lvl="0" marL="914400" rtl="0">
              <a:spcBef>
                <a:spcPts val="0"/>
              </a:spcBef>
              <a:buChar char="-"/>
            </a:pPr>
            <a:r>
              <a:rPr lang="en"/>
              <a:t>All the data is mirrored client/server</a:t>
            </a:r>
          </a:p>
          <a:p>
            <a:pPr indent="-228600" lvl="0" marL="914400" rtl="0">
              <a:spcBef>
                <a:spcPts val="0"/>
              </a:spcBef>
              <a:buChar char="-"/>
            </a:pPr>
            <a:r>
              <a:rPr lang="en"/>
              <a:t>Users have admin access to DB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Preventing NoSQL Injection</a:t>
            </a:r>
          </a:p>
        </p:txBody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2410100" y="1424650"/>
            <a:ext cx="6321600" cy="335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-Removed </a:t>
            </a:r>
            <a:r>
              <a:rPr b="1" lang="en" sz="1200"/>
              <a:t>Insecure </a:t>
            </a:r>
            <a:r>
              <a:rPr lang="en" sz="1200"/>
              <a:t>package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	Prevent admin privileges on database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-Create meteor methods &amp; utilized </a:t>
            </a:r>
            <a:r>
              <a:rPr b="1" lang="en" sz="1200"/>
              <a:t>check </a:t>
            </a:r>
            <a:r>
              <a:rPr lang="en" sz="1200"/>
              <a:t>package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	</a:t>
            </a:r>
            <a:r>
              <a:rPr lang="en" sz="1200"/>
              <a:t>Allows for validation of fields - prevent Mongo operators as args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	Separate client code from database logic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	</a:t>
            </a:r>
            <a:r>
              <a:rPr lang="en" sz="1200"/>
              <a:t>Meteor.call - parallel client/server run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-Limit exposed data to the client database - removed </a:t>
            </a:r>
            <a:r>
              <a:rPr b="1" lang="en" sz="1200"/>
              <a:t>autopublish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	We exposed userId’s and messageRoom ID’s which should be kept private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Meteor Methods</a:t>
            </a:r>
          </a:p>
        </p:txBody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2410112" y="1214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Prevent CRUD operations from console/to miniMongoDB</a:t>
            </a:r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100" y="1692325"/>
            <a:ext cx="6741575" cy="31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Exposed</a:t>
            </a:r>
          </a:p>
        </p:txBody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2410100" y="1211349"/>
            <a:ext cx="6321600" cy="338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UserIDs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"/>
              <a:t>Risk mitigated - We only publish messages/message rooms that involve the logged in user.</a:t>
            </a:r>
          </a:p>
        </p:txBody>
      </p:sp>
      <p:pic>
        <p:nvPicPr>
          <p:cNvPr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325" y="1614450"/>
            <a:ext cx="4695825" cy="21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Exposed (Cont…)</a:t>
            </a:r>
          </a:p>
        </p:txBody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"/>
              <a:t>Showing full name from Facebook</a:t>
            </a:r>
          </a:p>
          <a:p>
            <a:pPr indent="-228600" lvl="0" marL="914400" rtl="0">
              <a:spcBef>
                <a:spcPts val="0"/>
              </a:spcBef>
              <a:buChar char="-"/>
            </a:pPr>
            <a:r>
              <a:rPr lang="en"/>
              <a:t>Users could export names from browser</a:t>
            </a:r>
          </a:p>
          <a:p>
            <a:pPr indent="-228600" lvl="1" marL="1371600" rtl="0">
              <a:spcBef>
                <a:spcPts val="0"/>
              </a:spcBef>
              <a:buChar char="-"/>
            </a:pPr>
            <a:r>
              <a:rPr lang="en"/>
              <a:t>Sell the data</a:t>
            </a:r>
          </a:p>
          <a:p>
            <a:pPr indent="-228600" lvl="1" marL="1371600" rtl="0">
              <a:spcBef>
                <a:spcPts val="0"/>
              </a:spcBef>
              <a:buChar char="-"/>
            </a:pPr>
            <a:r>
              <a:rPr lang="en"/>
              <a:t>Harass users/stalking</a:t>
            </a:r>
          </a:p>
          <a:p>
            <a:pPr indent="-228600" lvl="0" marL="914400">
              <a:spcBef>
                <a:spcPts val="0"/>
              </a:spcBef>
              <a:buChar char="-"/>
            </a:pPr>
            <a:r>
              <a:rPr lang="en"/>
              <a:t>Mitigate: Generate username/show first name only.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Requirement Analysis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2410100" y="1289174"/>
            <a:ext cx="632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Basic Features: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Facebook Registration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Facebook login and logout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Discover users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View Profiles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Edit Your Own Profile Introduction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Messaging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Nice-to-haves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Emojis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Attachments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Add more pictures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Favorite/star a user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Checking input</a:t>
            </a:r>
          </a:p>
        </p:txBody>
      </p:sp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149" y="1662600"/>
            <a:ext cx="3265150" cy="12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25" y="3195849"/>
            <a:ext cx="8515350" cy="119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Prevent data exposure</a:t>
            </a:r>
          </a:p>
        </p:txBody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2410100" y="1211349"/>
            <a:ext cx="6321600" cy="338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-Removed </a:t>
            </a:r>
            <a:r>
              <a:rPr b="1" lang="en"/>
              <a:t>autopublish </a:t>
            </a:r>
            <a:r>
              <a:rPr lang="en"/>
              <a:t>package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Added publish/subscribe message pattern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		Server:</a:t>
            </a:r>
          </a:p>
        </p:txBody>
      </p:sp>
      <p:pic>
        <p:nvPicPr>
          <p:cNvPr id="494" name="Shape 4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725" y="2107450"/>
            <a:ext cx="6924425" cy="295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Prevent data exposure (cont…)</a:t>
            </a:r>
          </a:p>
        </p:txBody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50" y="1211350"/>
            <a:ext cx="8198898" cy="33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Manual Security tests</a:t>
            </a:r>
          </a:p>
        </p:txBody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if I navigate to the screens while logged out?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08" name="Shape 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774" y="2105449"/>
            <a:ext cx="4216300" cy="210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Security Tests (cont…)</a:t>
            </a:r>
          </a:p>
        </p:txBody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Try to message a user whilelogged out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15" name="Shape 5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300" y="2060800"/>
            <a:ext cx="7689951" cy="292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Security tests (cont…)</a:t>
            </a:r>
          </a:p>
        </p:txBody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1135175"/>
            <a:ext cx="5844699" cy="31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Facebook Login Security Risks</a:t>
            </a:r>
          </a:p>
        </p:txBody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2400262" y="1273350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Uses OAuth as previously mentioned.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Application gives up control of its userbase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	Controlled by OAuth provider (Facebook)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	Application could get shut off at any time by provider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A hacked Facebook grants access to MeetCute + </a:t>
            </a:r>
            <a:r>
              <a:rPr b="1" lang="en" sz="1400"/>
              <a:t>all</a:t>
            </a:r>
            <a:r>
              <a:rPr lang="en" sz="1400"/>
              <a:t> other applications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	Mitigate w/ two factor auth/password on login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Shares data w/ Facebook - likes/comments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Future Security Enhancements</a:t>
            </a:r>
          </a:p>
        </p:txBody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 browser-policy package: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Prevent code piggy backing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	</a:t>
            </a:r>
            <a:r>
              <a:rPr b="1" lang="en"/>
              <a:t>X-Frame-Options: </a:t>
            </a:r>
            <a:r>
              <a:rPr lang="en"/>
              <a:t>Limit sites that can frame the app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		Protects against: Clickjacking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	</a:t>
            </a:r>
            <a:r>
              <a:rPr b="1" lang="en"/>
              <a:t>Content-Security-Policy: </a:t>
            </a:r>
            <a:r>
              <a:rPr lang="en"/>
              <a:t>Attack detection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		Reports/Mitigates: XSS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	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74C3C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30555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Lessons Learned</a:t>
            </a:r>
          </a:p>
        </p:txBody>
      </p:sp>
      <p:sp>
        <p:nvSpPr>
          <p:cNvPr id="540" name="Shape 540"/>
          <p:cNvSpPr txBox="1"/>
          <p:nvPr>
            <p:ph idx="4294967295" type="ctrTitle"/>
          </p:nvPr>
        </p:nvSpPr>
        <p:spPr>
          <a:xfrm>
            <a:off x="384325" y="567825"/>
            <a:ext cx="1466100" cy="59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en" sz="2400">
                <a:solidFill>
                  <a:srgbClr val="ECF0F1"/>
                </a:solidFill>
                <a:latin typeface="Yellowtail"/>
                <a:ea typeface="Yellowtail"/>
                <a:cs typeface="Yellowtail"/>
                <a:sym typeface="Yellowtail"/>
              </a:rPr>
              <a:t>MeetCute</a:t>
            </a:r>
            <a:r>
              <a:rPr b="0" lang="en" sz="2400">
                <a:solidFill>
                  <a:srgbClr val="ECF0F1"/>
                </a:solidFill>
                <a:latin typeface="Lobster"/>
                <a:ea typeface="Lobster"/>
                <a:cs typeface="Lobster"/>
                <a:sym typeface="Lobster"/>
              </a:rPr>
              <a:t>;)</a:t>
            </a:r>
          </a:p>
        </p:txBody>
      </p:sp>
      <p:sp>
        <p:nvSpPr>
          <p:cNvPr id="541" name="Shape 5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umblr_m6dr32ysWp1rodz1bo1_1280.jpg" id="542" name="Shape 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825" y="376950"/>
            <a:ext cx="4500348" cy="4500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graphicFrame>
        <p:nvGraphicFramePr>
          <p:cNvPr id="548" name="Shape 548"/>
          <p:cNvGraphicFramePr/>
          <p:nvPr/>
        </p:nvGraphicFramePr>
        <p:xfrm>
          <a:off x="2434150" y="155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{1494D167-54ED-42D6-9066-8E83FDA8D962}</a:tableStyleId>
              </a:tblPr>
              <a:tblGrid>
                <a:gridCol w="3216450"/>
                <a:gridCol w="3216450"/>
              </a:tblGrid>
              <a:tr h="5766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Positive experiences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Challenges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2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Popular frameworks = lots of knowledge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New technology stacks create additional challenges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Online tools add efficiency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Co-location is superior (when possible)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2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Cooperative/eager teams are great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Tutorials aren’t enough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2"/>
                        </a:buClr>
                        <a:buSzPct val="78571"/>
                        <a:buFont typeface="Arial"/>
                        <a:buNone/>
                      </a:pPr>
                      <a:r>
                        <a:rPr lang="en"/>
                        <a:t>Helping one another builds skill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Don’t save it all for the weekend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User Stories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Support for emojis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“As a logged-in user, I want to be able to send emoji in my messages.”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“Given a logged-in user, when emoji shortnames are typed in messages, they should be displayed as emoji icons.”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Real-time chat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“As a logged-in user, I want to be able to chat in real-time with other users.”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“Given a logged-in user, when someone sends a message, it should be displayed without reloading the page.”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74C3C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30555"/>
              <a:buFont typeface="Arial"/>
              <a:buNone/>
            </a:pPr>
            <a:r>
              <a:rPr lang="en" sz="3600"/>
              <a:t>Future Work</a:t>
            </a:r>
          </a:p>
        </p:txBody>
      </p:sp>
      <p:sp>
        <p:nvSpPr>
          <p:cNvPr id="554" name="Shape 554"/>
          <p:cNvSpPr txBox="1"/>
          <p:nvPr>
            <p:ph idx="1" type="subTitle"/>
          </p:nvPr>
        </p:nvSpPr>
        <p:spPr>
          <a:xfrm>
            <a:off x="2390266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Gautam *</a:t>
            </a:r>
          </a:p>
        </p:txBody>
      </p:sp>
      <p:sp>
        <p:nvSpPr>
          <p:cNvPr id="555" name="Shape 555"/>
          <p:cNvSpPr txBox="1"/>
          <p:nvPr>
            <p:ph type="ctrTitle"/>
          </p:nvPr>
        </p:nvSpPr>
        <p:spPr>
          <a:xfrm>
            <a:off x="384325" y="567825"/>
            <a:ext cx="1466100" cy="59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en" sz="2400">
                <a:solidFill>
                  <a:srgbClr val="ECF0F1"/>
                </a:solidFill>
                <a:latin typeface="Yellowtail"/>
                <a:ea typeface="Yellowtail"/>
                <a:cs typeface="Yellowtail"/>
                <a:sym typeface="Yellowtail"/>
              </a:rPr>
              <a:t>MeetCute</a:t>
            </a:r>
            <a:r>
              <a:rPr b="0" lang="en" sz="2400">
                <a:solidFill>
                  <a:srgbClr val="ECF0F1"/>
                </a:solidFill>
                <a:latin typeface="Lobster"/>
                <a:ea typeface="Lobster"/>
                <a:cs typeface="Lobster"/>
                <a:sym typeface="Lobster"/>
              </a:rPr>
              <a:t>;)</a:t>
            </a:r>
          </a:p>
        </p:txBody>
      </p:sp>
      <p:pic>
        <p:nvPicPr>
          <p:cNvPr descr="CDI6shVWIAAOjjN.jpg" id="556" name="Shape 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712" y="1472424"/>
            <a:ext cx="4209525" cy="23713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57" name="Shape 557"/>
          <p:cNvSpPr txBox="1"/>
          <p:nvPr/>
        </p:nvSpPr>
        <p:spPr>
          <a:xfrm>
            <a:off x="6956550" y="465592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>
                <a:solidFill>
                  <a:schemeClr val="lt1"/>
                </a:solidFill>
              </a:rPr>
              <a:t>* </a:t>
            </a:r>
            <a:r>
              <a:rPr lang="en" sz="800">
                <a:solidFill>
                  <a:schemeClr val="lt1"/>
                </a:solidFill>
              </a:rPr>
              <a:t>The above image is not of Gautam.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2410100" y="1211350"/>
            <a:ext cx="6321600" cy="338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"/>
              <a:t>Finish Testing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Security measures for app that we deployed - DO</a:t>
            </a:r>
            <a:r>
              <a:rPr lang="en"/>
              <a:t> - DDoS and SSL certificates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Mobile version - Dating apps more popular on mobile - </a:t>
            </a:r>
            <a:br>
              <a:rPr lang="en"/>
            </a:br>
            <a:r>
              <a:rPr lang="en"/>
              <a:t>By React-native or phonegap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 can order discover results by relevance - implement algorithms  (Neural Network - BrainJS)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Favoriting Users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Geolocation Features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Blocking functions </a:t>
            </a:r>
          </a:p>
        </p:txBody>
      </p:sp>
      <p:sp>
        <p:nvSpPr>
          <p:cNvPr id="563" name="Shape 56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Completion + Future Work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Security: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https://en.wikipedia.org/wiki/OAuth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http://stackoverflow.com/questions/4727226/on-a-high-level-how-does-oauth-2-work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Stories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Profile editing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“As a logged-in user, I want to be able to edit my self-introduction”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“Given  a logged-in user,  when I type in text in my edit profile tab and press enter, Then it should save the self intro.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Discover page links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“As a logged-in user, I want to be able to visit other people’s profiles”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sz="1400"/>
              <a:t>“Given  a logged-in user, when I click a user in discover page, then </a:t>
            </a:r>
            <a:r>
              <a:rPr lang="en"/>
              <a:t>the user should be redirected to corresponding profile page.”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Stories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2400262" y="1398450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Hiding data from logged-out users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“As a user who is not logged in, I want other users’ data hidden from me”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“Given a logged out user, when click on Messaging or Discover tab, profiles and messages should not be displayed.”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Appropriate “Logout” button display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“As a user, I want to see the LOGOUT button only when I am logged into the app”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“Given a logged-in user, when on landing page, LOGOUT button should be visible.”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“Given a logged-out user, when on landing page, LOGOUT button should not display.”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